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62" r:id="rId4"/>
    <p:sldId id="264" r:id="rId5"/>
    <p:sldId id="288" r:id="rId6"/>
    <p:sldId id="295" r:id="rId7"/>
    <p:sldId id="289" r:id="rId8"/>
    <p:sldId id="290" r:id="rId9"/>
    <p:sldId id="291" r:id="rId10"/>
    <p:sldId id="294" r:id="rId11"/>
    <p:sldId id="302" r:id="rId12"/>
    <p:sldId id="303" r:id="rId13"/>
    <p:sldId id="304" r:id="rId14"/>
    <p:sldId id="305"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39" r:id="rId28"/>
    <p:sldId id="340" r:id="rId29"/>
    <p:sldId id="341" r:id="rId30"/>
    <p:sldId id="342" r:id="rId31"/>
    <p:sldId id="323" r:id="rId32"/>
    <p:sldId id="324" r:id="rId33"/>
    <p:sldId id="325" r:id="rId34"/>
    <p:sldId id="326" r:id="rId35"/>
    <p:sldId id="327" r:id="rId36"/>
    <p:sldId id="328" r:id="rId37"/>
    <p:sldId id="329" r:id="rId38"/>
    <p:sldId id="330" r:id="rId39"/>
    <p:sldId id="332" r:id="rId40"/>
    <p:sldId id="333" r:id="rId41"/>
    <p:sldId id="334" r:id="rId42"/>
    <p:sldId id="336" r:id="rId43"/>
    <p:sldId id="338" r:id="rId44"/>
    <p:sldId id="280" r:id="rId45"/>
  </p:sldIdLst>
  <p:sldSz cx="12192000" cy="6858000"/>
  <p:notesSz cx="6858000" cy="9144000"/>
  <p:embeddedFontLst>
    <p:embeddedFont>
      <p:font typeface="等线 Light" panose="02010600030101010101" pitchFamily="2" charset="-122"/>
      <p:regular r:id="rId46"/>
    </p:embeddedFont>
    <p:embeddedFont>
      <p:font typeface="Quicksand" panose="020B0604020202020204" charset="0"/>
      <p:regular r:id="rId47"/>
      <p:bold r:id="rId48"/>
    </p:embeddedFont>
    <p:embeddedFont>
      <p:font typeface="Roboto" panose="02000000000000000000" pitchFamily="2"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Urbanist Black" panose="020B0604020202020204" charset="0"/>
      <p:regular r:id="rId57"/>
      <p:bold r:id="rId58"/>
      <p:italic r:id="rId59"/>
      <p:boldItalic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53" userDrawn="1">
          <p15:clr>
            <a:srgbClr val="A4A3A4"/>
          </p15:clr>
        </p15:guide>
        <p15:guide id="3" orient="horz" pos="392" userDrawn="1">
          <p15:clr>
            <a:srgbClr val="A4A3A4"/>
          </p15:clr>
        </p15:guide>
        <p15:guide id="4" orient="horz" pos="4013" userDrawn="1">
          <p15:clr>
            <a:srgbClr val="A4A3A4"/>
          </p15:clr>
        </p15:guide>
        <p15:guide id="5" pos="7138" userDrawn="1">
          <p15:clr>
            <a:srgbClr val="A4A3A4"/>
          </p15:clr>
        </p15:guide>
        <p15:guide id="6" pos="5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D466"/>
    <a:srgbClr val="EE6945"/>
    <a:srgbClr val="1234D1"/>
    <a:srgbClr val="DB96FF"/>
    <a:srgbClr val="C456FF"/>
    <a:srgbClr val="F1F1F1"/>
    <a:srgbClr val="F9804B"/>
    <a:srgbClr val="101C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3" autoAdjust="0"/>
    <p:restoredTop sz="94660"/>
  </p:normalViewPr>
  <p:slideViewPr>
    <p:cSldViewPr snapToGrid="0" showGuides="1">
      <p:cViewPr varScale="1">
        <p:scale>
          <a:sx n="82" d="100"/>
          <a:sy n="82" d="100"/>
        </p:scale>
        <p:origin x="696" y="62"/>
      </p:cViewPr>
      <p:guideLst>
        <p:guide pos="3840"/>
        <p:guide orient="horz" pos="2153"/>
        <p:guide orient="horz" pos="392"/>
        <p:guide orient="horz" pos="4013"/>
        <p:guide pos="7138"/>
        <p:guide pos="500"/>
      </p:guideLst>
    </p:cSldViewPr>
  </p:slideViewPr>
  <p:notesTextViewPr>
    <p:cViewPr>
      <p:scale>
        <a:sx n="1" d="1"/>
        <a:sy n="1" d="1"/>
      </p:scale>
      <p:origin x="0" y="0"/>
    </p:cViewPr>
  </p:notesTextViewPr>
  <p:sorterViewPr>
    <p:cViewPr>
      <p:scale>
        <a:sx n="66" d="100"/>
        <a:sy n="66" d="100"/>
      </p:scale>
      <p:origin x="0" y="-3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fptshop.com.vn/linh-kien/cpu-intel" TargetMode="External"/><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hyperlink" Target="https://fptshop.com.vn/tin-tuc/tin-moi/ghz-la-gi-no-co-quan-trong-khong-122779" TargetMode="External"/><Relationship Id="rId4" Type="http://schemas.openxmlformats.org/officeDocument/2006/relationships/hyperlink" Target="https://fptshop.com.vn/tin-tuc/danh-gia/cpu-la-gi-3708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fptshop.com.vn/linh-kien/cpu-intel" TargetMode="External"/><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hyperlink" Target="https://fptshop.com.vn/tin-tuc/tin-moi/ghz-la-gi-no-co-quan-trong-khong-122779" TargetMode="External"/><Relationship Id="rId4" Type="http://schemas.openxmlformats.org/officeDocument/2006/relationships/hyperlink" Target="https://fptshop.com.vn/tin-tuc/danh-gia/cpu-la-gi-37083"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3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3"/>
          <a:stretch>
            <a:fillRect/>
          </a:stretch>
        </p:blipFill>
        <p:spPr>
          <a:xfrm>
            <a:off x="-12700" y="-635"/>
            <a:ext cx="12204700" cy="6858635"/>
          </a:xfrm>
          <a:prstGeom prst="rect">
            <a:avLst/>
          </a:prstGeom>
          <a:noFill/>
          <a:ln w="9525">
            <a:noFill/>
          </a:ln>
        </p:spPr>
      </p:pic>
      <p:sp>
        <p:nvSpPr>
          <p:cNvPr id="172" name="任意多边形: 形状 171"/>
          <p:cNvSpPr/>
          <p:nvPr/>
        </p:nvSpPr>
        <p:spPr>
          <a:xfrm>
            <a:off x="1" y="0"/>
            <a:ext cx="5433643" cy="6858000"/>
          </a:xfrm>
          <a:custGeom>
            <a:avLst/>
            <a:gdLst>
              <a:gd name="connsiteX0" fmla="*/ 0 w 5433643"/>
              <a:gd name="connsiteY0" fmla="*/ 0 h 6858000"/>
              <a:gd name="connsiteX1" fmla="*/ 4511547 w 5433643"/>
              <a:gd name="connsiteY1" fmla="*/ 0 h 6858000"/>
              <a:gd name="connsiteX2" fmla="*/ 4549496 w 5433643"/>
              <a:gd name="connsiteY2" fmla="*/ 5792 h 6858000"/>
              <a:gd name="connsiteX3" fmla="*/ 5433643 w 5433643"/>
              <a:gd name="connsiteY3" fmla="*/ 1090604 h 6858000"/>
              <a:gd name="connsiteX4" fmla="*/ 5433643 w 5433643"/>
              <a:gd name="connsiteY4" fmla="*/ 5750692 h 6858000"/>
              <a:gd name="connsiteX5" fmla="*/ 4439550 w 5433643"/>
              <a:gd name="connsiteY5" fmla="*/ 6852284 h 6858000"/>
              <a:gd name="connsiteX6" fmla="*/ 4326355 w 5433643"/>
              <a:gd name="connsiteY6" fmla="*/ 6858000 h 6858000"/>
              <a:gd name="connsiteX7" fmla="*/ 0 w 543364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3" h="6858000">
                <a:moveTo>
                  <a:pt x="0" y="0"/>
                </a:moveTo>
                <a:lnTo>
                  <a:pt x="4511547" y="0"/>
                </a:lnTo>
                <a:lnTo>
                  <a:pt x="4549496" y="5792"/>
                </a:lnTo>
                <a:cubicBezTo>
                  <a:pt x="5054078" y="109044"/>
                  <a:pt x="5433643" y="555498"/>
                  <a:pt x="5433643" y="1090604"/>
                </a:cubicBezTo>
                <a:lnTo>
                  <a:pt x="5433643" y="5750692"/>
                </a:lnTo>
                <a:cubicBezTo>
                  <a:pt x="5433643" y="6324020"/>
                  <a:pt x="4997918" y="6795579"/>
                  <a:pt x="4439550" y="6852284"/>
                </a:cubicBezTo>
                <a:lnTo>
                  <a:pt x="4326355"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文本框 150"/>
          <p:cNvSpPr txBox="1"/>
          <p:nvPr/>
        </p:nvSpPr>
        <p:spPr>
          <a:xfrm>
            <a:off x="329394" y="2548863"/>
            <a:ext cx="4621222" cy="2799715"/>
          </a:xfrm>
          <a:prstGeom prst="rect">
            <a:avLst/>
          </a:prstGeom>
          <a:noFill/>
        </p:spPr>
        <p:txBody>
          <a:bodyPr wrap="square">
            <a:spAutoFit/>
          </a:bodyPr>
          <a:lstStyle/>
          <a:p>
            <a:pPr algn="ctr">
              <a:tabLst>
                <a:tab pos="1162050" algn="l"/>
              </a:tabLst>
            </a:pPr>
            <a:r>
              <a:rPr lang="en-US" altLang="zh-CN" sz="8800" b="1" dirty="0">
                <a:solidFill>
                  <a:schemeClr val="bg1"/>
                </a:solidFill>
                <a:latin typeface="Arial" panose="020B0604020202020204" pitchFamily="34" charset="0"/>
                <a:cs typeface="Arial" panose="020B0604020202020204" pitchFamily="34" charset="0"/>
              </a:rPr>
              <a:t>THÀNH VIÊN </a:t>
            </a:r>
          </a:p>
        </p:txBody>
      </p:sp>
      <p:sp>
        <p:nvSpPr>
          <p:cNvPr id="173" name="任意多边形: 形状 172"/>
          <p:cNvSpPr/>
          <p:nvPr/>
        </p:nvSpPr>
        <p:spPr>
          <a:xfrm rot="16200000">
            <a:off x="-1004840" y="2106491"/>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任意多边形: 形状 177"/>
          <p:cNvSpPr/>
          <p:nvPr/>
        </p:nvSpPr>
        <p:spPr>
          <a:xfrm rot="8246892">
            <a:off x="3033871" y="-238995"/>
            <a:ext cx="2470204" cy="2912151"/>
          </a:xfrm>
          <a:custGeom>
            <a:avLst/>
            <a:gdLst>
              <a:gd name="connsiteX0" fmla="*/ 1021517 w 2470204"/>
              <a:gd name="connsiteY0" fmla="*/ 2912151 h 2912151"/>
              <a:gd name="connsiteX1" fmla="*/ 233347 w 2470204"/>
              <a:gd name="connsiteY1" fmla="*/ 2188614 h 2912151"/>
              <a:gd name="connsiteX2" fmla="*/ 209308 w 2470204"/>
              <a:gd name="connsiteY2" fmla="*/ 2158684 h 2912151"/>
              <a:gd name="connsiteX3" fmla="*/ 291598 w 2470204"/>
              <a:gd name="connsiteY3" fmla="*/ 761630 h 2912151"/>
              <a:gd name="connsiteX4" fmla="*/ 990771 w 2470204"/>
              <a:gd name="connsiteY4" fmla="*/ 0 h 2912151"/>
              <a:gd name="connsiteX5" fmla="*/ 1013937 w 2470204"/>
              <a:gd name="connsiteY5" fmla="*/ 0 h 2912151"/>
              <a:gd name="connsiteX6" fmla="*/ 1446986 w 2470204"/>
              <a:gd name="connsiteY6" fmla="*/ 65471 h 2912151"/>
              <a:gd name="connsiteX7" fmla="*/ 2470204 w 2470204"/>
              <a:gd name="connsiteY7" fmla="*/ 1456267 h 2912151"/>
              <a:gd name="connsiteX8" fmla="*/ 2470203 w 2470204"/>
              <a:gd name="connsiteY8" fmla="*/ 1456267 h 2912151"/>
              <a:gd name="connsiteX9" fmla="*/ 1162831 w 2470204"/>
              <a:gd name="connsiteY9" fmla="*/ 2905015 h 29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204" h="2912151">
                <a:moveTo>
                  <a:pt x="1021517" y="2912151"/>
                </a:moveTo>
                <a:lnTo>
                  <a:pt x="233347" y="2188614"/>
                </a:lnTo>
                <a:lnTo>
                  <a:pt x="209308" y="2158684"/>
                </a:lnTo>
                <a:cubicBezTo>
                  <a:pt x="-92575" y="1741395"/>
                  <a:pt x="-70270" y="1155824"/>
                  <a:pt x="291598" y="761630"/>
                </a:cubicBezTo>
                <a:lnTo>
                  <a:pt x="990771" y="0"/>
                </a:lnTo>
                <a:lnTo>
                  <a:pt x="1013937" y="0"/>
                </a:lnTo>
                <a:cubicBezTo>
                  <a:pt x="1164738" y="0"/>
                  <a:pt x="1310186" y="22922"/>
                  <a:pt x="1446986" y="65471"/>
                </a:cubicBezTo>
                <a:cubicBezTo>
                  <a:pt x="2039787" y="249851"/>
                  <a:pt x="2470204" y="802795"/>
                  <a:pt x="2470204" y="1456267"/>
                </a:cubicBezTo>
                <a:lnTo>
                  <a:pt x="2470203" y="1456267"/>
                </a:lnTo>
                <a:cubicBezTo>
                  <a:pt x="2470203" y="2210274"/>
                  <a:pt x="1897162" y="2830440"/>
                  <a:pt x="1162831" y="2905015"/>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0" name="矩形 179"/>
          <p:cNvSpPr/>
          <p:nvPr/>
        </p:nvSpPr>
        <p:spPr>
          <a:xfrm>
            <a:off x="5433695" y="737235"/>
            <a:ext cx="6758305" cy="5392420"/>
          </a:xfrm>
          <a:prstGeom prst="rect">
            <a:avLst/>
          </a:prstGeom>
          <a:solidFill>
            <a:schemeClr val="accent4">
              <a:lumMod val="20000"/>
              <a:lumOff val="80000"/>
            </a:schemeClr>
          </a:solidFill>
          <a:ln>
            <a:solidFill>
              <a:schemeClr val="accent5"/>
            </a:solidFill>
          </a:ln>
        </p:spPr>
        <p:txBody>
          <a:bodyPr wrap="square">
            <a:noAutofit/>
          </a:bodyPr>
          <a:lstStyle/>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Đỗ Lê Dinh</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Trần Mai Ngọc Duy</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Võ Tấn Đạt </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Ngô Văn Lực</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Ngô Hoàng </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Nguyễn Hữu Nam </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Trần Minh Hoàng </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Nguyễn Trọng Nghĩa </a:t>
            </a:r>
          </a:p>
          <a:p>
            <a:pPr algn="ctr">
              <a:lnSpc>
                <a:spcPct val="150000"/>
              </a:lnSpc>
            </a:pPr>
            <a:r>
              <a:rPr lang="en-US" altLang="zh-CN" sz="2400" b="1" dirty="0">
                <a:solidFill>
                  <a:schemeClr val="tx1">
                    <a:lumMod val="85000"/>
                    <a:lumOff val="15000"/>
                  </a:schemeClr>
                </a:solidFill>
                <a:latin typeface="Calibri" panose="020F0502020204030204" charset="0"/>
                <a:cs typeface="Calibri" panose="020F0502020204030204" charset="0"/>
              </a:rPr>
              <a:t>Ngô Nguyễn Phi Long </a:t>
            </a:r>
          </a:p>
        </p:txBody>
      </p:sp>
      <p:sp>
        <p:nvSpPr>
          <p:cNvPr id="18" name="Text Box 17"/>
          <p:cNvSpPr txBox="1"/>
          <p:nvPr/>
        </p:nvSpPr>
        <p:spPr>
          <a:xfrm>
            <a:off x="600075" y="622300"/>
            <a:ext cx="4081145" cy="1198880"/>
          </a:xfrm>
          <a:prstGeom prst="rect">
            <a:avLst/>
          </a:prstGeom>
          <a:noFill/>
        </p:spPr>
        <p:txBody>
          <a:bodyPr wrap="square" rtlCol="0">
            <a:spAutoFit/>
          </a:bodyPr>
          <a:lstStyle/>
          <a:p>
            <a:pPr algn="ctr"/>
            <a:r>
              <a:rPr lang="en-US" sz="7200" b="1">
                <a:solidFill>
                  <a:schemeClr val="bg1"/>
                </a:solidFill>
                <a:latin typeface="Calibri" panose="020F0502020204030204" charset="0"/>
                <a:cs typeface="Calibri" panose="020F0502020204030204" charset="0"/>
              </a:rPr>
              <a:t>NHÓM </a:t>
            </a:r>
            <a:r>
              <a:rPr lang="en-US" sz="7200" b="1">
                <a:solidFill>
                  <a:schemeClr val="bg1"/>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blinds(horizontal)">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dissolve">
                                      <p:cBhvr>
                                        <p:cTn id="17" dur="5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barn(inVertical)">
                                      <p:cBhvr>
                                        <p:cTn id="22" dur="500"/>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0">
                                            <p:txEl>
                                              <p:pRg st="0" end="0"/>
                                            </p:txEl>
                                          </p:spTgt>
                                        </p:tgtEl>
                                        <p:attrNameLst>
                                          <p:attrName>style.visibility</p:attrName>
                                        </p:attrNameLst>
                                      </p:cBhvr>
                                      <p:to>
                                        <p:strVal val="visible"/>
                                      </p:to>
                                    </p:set>
                                    <p:anim calcmode="lin" valueType="num">
                                      <p:cBhvr additive="base">
                                        <p:cTn id="2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0">
                                            <p:txEl>
                                              <p:pRg st="1" end="1"/>
                                            </p:txEl>
                                          </p:spTgt>
                                        </p:tgtEl>
                                        <p:attrNameLst>
                                          <p:attrName>style.visibility</p:attrName>
                                        </p:attrNameLst>
                                      </p:cBhvr>
                                      <p:to>
                                        <p:strVal val="visible"/>
                                      </p:to>
                                    </p:set>
                                    <p:anim calcmode="lin" valueType="num">
                                      <p:cBhvr additive="base">
                                        <p:cTn id="3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0">
                                            <p:txEl>
                                              <p:pRg st="2" end="2"/>
                                            </p:txEl>
                                          </p:spTgt>
                                        </p:tgtEl>
                                        <p:attrNameLst>
                                          <p:attrName>style.visibility</p:attrName>
                                        </p:attrNameLst>
                                      </p:cBhvr>
                                      <p:to>
                                        <p:strVal val="visible"/>
                                      </p:to>
                                    </p:set>
                                    <p:anim calcmode="lin" valueType="num">
                                      <p:cBhvr additive="base">
                                        <p:cTn id="3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0">
                                            <p:txEl>
                                              <p:pRg st="3" end="3"/>
                                            </p:txEl>
                                          </p:spTgt>
                                        </p:tgtEl>
                                        <p:attrNameLst>
                                          <p:attrName>style.visibility</p:attrName>
                                        </p:attrNameLst>
                                      </p:cBhvr>
                                      <p:to>
                                        <p:strVal val="visible"/>
                                      </p:to>
                                    </p:set>
                                    <p:anim calcmode="lin" valueType="num">
                                      <p:cBhvr additive="base">
                                        <p:cTn id="4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0">
                                            <p:txEl>
                                              <p:pRg st="4" end="4"/>
                                            </p:txEl>
                                          </p:spTgt>
                                        </p:tgtEl>
                                        <p:attrNameLst>
                                          <p:attrName>style.visibility</p:attrName>
                                        </p:attrNameLst>
                                      </p:cBhvr>
                                      <p:to>
                                        <p:strVal val="visible"/>
                                      </p:to>
                                    </p:set>
                                    <p:anim calcmode="lin" valueType="num">
                                      <p:cBhvr additive="base">
                                        <p:cTn id="51" dur="500" fill="hold"/>
                                        <p:tgtEl>
                                          <p:spTgt spid="180">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8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0">
                                            <p:txEl>
                                              <p:pRg st="5" end="5"/>
                                            </p:txEl>
                                          </p:spTgt>
                                        </p:tgtEl>
                                        <p:attrNameLst>
                                          <p:attrName>style.visibility</p:attrName>
                                        </p:attrNameLst>
                                      </p:cBhvr>
                                      <p:to>
                                        <p:strVal val="visible"/>
                                      </p:to>
                                    </p:set>
                                    <p:anim calcmode="lin" valueType="num">
                                      <p:cBhvr additive="base">
                                        <p:cTn id="57" dur="500" fill="hold"/>
                                        <p:tgtEl>
                                          <p:spTgt spid="180">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8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80">
                                            <p:txEl>
                                              <p:pRg st="6" end="6"/>
                                            </p:txEl>
                                          </p:spTgt>
                                        </p:tgtEl>
                                        <p:attrNameLst>
                                          <p:attrName>style.visibility</p:attrName>
                                        </p:attrNameLst>
                                      </p:cBhvr>
                                      <p:to>
                                        <p:strVal val="visible"/>
                                      </p:to>
                                    </p:set>
                                    <p:anim calcmode="lin" valueType="num">
                                      <p:cBhvr additive="base">
                                        <p:cTn id="63" dur="500" fill="hold"/>
                                        <p:tgtEl>
                                          <p:spTgt spid="180">
                                            <p:txEl>
                                              <p:pRg st="6" end="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8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80">
                                            <p:txEl>
                                              <p:pRg st="7" end="7"/>
                                            </p:txEl>
                                          </p:spTgt>
                                        </p:tgtEl>
                                        <p:attrNameLst>
                                          <p:attrName>style.visibility</p:attrName>
                                        </p:attrNameLst>
                                      </p:cBhvr>
                                      <p:to>
                                        <p:strVal val="visible"/>
                                      </p:to>
                                    </p:set>
                                    <p:anim calcmode="lin" valueType="num">
                                      <p:cBhvr additive="base">
                                        <p:cTn id="69" dur="500" fill="hold"/>
                                        <p:tgtEl>
                                          <p:spTgt spid="180">
                                            <p:txEl>
                                              <p:pRg st="7" end="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8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80">
                                            <p:txEl>
                                              <p:pRg st="8" end="8"/>
                                            </p:txEl>
                                          </p:spTgt>
                                        </p:tgtEl>
                                        <p:attrNameLst>
                                          <p:attrName>style.visibility</p:attrName>
                                        </p:attrNameLst>
                                      </p:cBhvr>
                                      <p:to>
                                        <p:strVal val="visible"/>
                                      </p:to>
                                    </p:set>
                                    <p:anim calcmode="lin" valueType="num">
                                      <p:cBhvr additive="base">
                                        <p:cTn id="75" dur="500" fill="hold"/>
                                        <p:tgtEl>
                                          <p:spTgt spid="180">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8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2" grpId="1" animBg="1"/>
      <p:bldP spid="151" grpId="0"/>
      <p:bldP spid="151" grpId="1"/>
      <p:bldP spid="180" grpId="0" animBg="1"/>
      <p:bldP spid="180" grpId="1" animBg="1"/>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a:solidFill>
                  <a:schemeClr val="bg1"/>
                </a:solidFill>
                <a:sym typeface="+mn-ea"/>
              </a:rPr>
              <a:t>Laptop Dell Inspiron 15 N3530</a:t>
            </a:r>
            <a:endParaRPr lang="en-US" sz="2800" b="1">
              <a:solidFill>
                <a:schemeClr val="bg1"/>
              </a:solidFill>
            </a:endParaRPr>
          </a:p>
          <a:p>
            <a:pPr algn="ct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b="1">
                <a:solidFill>
                  <a:schemeClr val="tx1"/>
                </a:solidFill>
              </a:rPr>
              <a:t>Gõ phím dễ dàng và nhanh chóng: B</a:t>
            </a:r>
            <a:r>
              <a:rPr lang="en-US">
                <a:solidFill>
                  <a:schemeClr val="tx1"/>
                </a:solidFill>
              </a:rPr>
              <a:t>àn phím rộng rãi với bàn phím số riêng biệt và hàng phím tắt tiện lợi, giúp bạn gõ văn bản và thực hiện các phép tính một cách nhanh chóng và chính xác</a:t>
            </a:r>
          </a:p>
          <a:p>
            <a:pPr algn="l"/>
            <a:r>
              <a:rPr lang="en-US" b="1">
                <a:solidFill>
                  <a:schemeClr val="tx1"/>
                </a:solidFill>
              </a:rPr>
              <a:t>Webcam sắc nét, rõ ràng: </a:t>
            </a:r>
            <a:r>
              <a:rPr lang="en-US">
                <a:solidFill>
                  <a:schemeClr val="tx1"/>
                </a:solidFill>
              </a:rPr>
              <a:t>Bạn sẽ không còn lo lắng về chất lượng hình ảnh kém trong các cuộc họp, giúp tăng cường sự chuyên nghiệp và hiệu quả trong giao tiếp.</a:t>
            </a:r>
          </a:p>
          <a:p>
            <a:pPr algn="l"/>
            <a:r>
              <a:rPr lang="en-US" b="1">
                <a:solidFill>
                  <a:schemeClr val="tx1"/>
                </a:solidFill>
              </a:rPr>
              <a:t>Giải trí và đa nhiệm mượt mà:</a:t>
            </a:r>
            <a:r>
              <a:rPr lang="en-US">
                <a:solidFill>
                  <a:schemeClr val="tx1"/>
                </a:solidFill>
              </a:rPr>
              <a:t>Với 16GB RAM DDR4, Dell Inspiron 15 N3530 sẽ cho phép bạn chạy nhiều chương trình cùng lúc mà không gặp bất kỳ sự chậm trễ nào. Điều này sẽ giúp tối ưu hóa hiệu suất làm việc và giải trí của bạn.</a:t>
            </a:r>
          </a:p>
        </p:txBody>
      </p:sp>
      <p:sp>
        <p:nvSpPr>
          <p:cNvPr id="15" name="Rounded Rectangle 14"/>
          <p:cNvSpPr/>
          <p:nvPr/>
        </p:nvSpPr>
        <p:spPr>
          <a:xfrm>
            <a:off x="6399530"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b="1">
                <a:solidFill>
                  <a:schemeClr val="tx1"/>
                </a:solidFill>
              </a:rPr>
              <a:t>Hiệu suất không cao:</a:t>
            </a:r>
            <a:r>
              <a:rPr lang="en-US">
                <a:solidFill>
                  <a:schemeClr val="tx1"/>
                </a:solidFill>
              </a:rPr>
              <a:t> Dòng chip Intel Core i5 của Inspiron 15 N3530 có thể không cung cấp hiệu suất mạnh mẽ cho các tác vụ đòi hỏi nhiều nguồn lực như chơi game hoặc làm việc đồ họa. </a:t>
            </a:r>
          </a:p>
          <a:p>
            <a:pPr algn="l"/>
            <a:r>
              <a:rPr lang="en-US" b="1">
                <a:solidFill>
                  <a:schemeClr val="tx1"/>
                </a:solidFill>
              </a:rPr>
              <a:t>Thiết kế cũ kỹ: </a:t>
            </a:r>
            <a:r>
              <a:rPr lang="en-US">
                <a:solidFill>
                  <a:schemeClr val="tx1"/>
                </a:solidFill>
              </a:rPr>
              <a:t>Mặc dù không phải là nhược điểm quan trọng đối với mọi người, nhưng thiết kế của Inspiron 15 N3530 có thể cảm thấy khá cổ điển và không hiện đại so với các mẫu laptop mới ra mắt. </a:t>
            </a:r>
          </a:p>
          <a:p>
            <a:pPr algn="l"/>
            <a:r>
              <a:rPr lang="en-US" b="1">
                <a:solidFill>
                  <a:schemeClr val="tx1"/>
                </a:solidFill>
              </a:rPr>
              <a:t>Thời lượng pin không đảm bảo</a:t>
            </a:r>
            <a:r>
              <a:rPr lang="en-US">
                <a:solidFill>
                  <a:schemeClr val="tx1"/>
                </a:solidFill>
              </a:rPr>
              <a:t>: Một số người dùng có thể gặp vấn đề về thời lượng pin không đủ để sử dụng trong thời gian dài, đặc biệt khi thực hiện các tác vụ nặng.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a:latin typeface="Calibri" panose="020F0502020204030204"/>
                <a:cs typeface="Times New Roman" panose="02020603050405020304"/>
              </a:rPr>
              <a:t>(NGUYỄN TRỌNG NGHĨA)</a:t>
            </a:r>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p>
          </p:txBody>
        </p:sp>
      </p:grpSp>
      <p:sp>
        <p:nvSpPr>
          <p:cNvPr id="3" name="Text Box 2"/>
          <p:cNvSpPr txBox="1"/>
          <p:nvPr/>
        </p:nvSpPr>
        <p:spPr>
          <a:xfrm>
            <a:off x="2207205" y="130423"/>
            <a:ext cx="9159875" cy="523220"/>
          </a:xfrm>
          <a:prstGeom prst="rect">
            <a:avLst/>
          </a:prstGeom>
          <a:noFill/>
        </p:spPr>
        <p:txBody>
          <a:bodyPr wrap="square" lIns="91440" tIns="45720" rIns="91440" bIns="45720" rtlCol="0" anchor="t">
            <a:spAutoFit/>
          </a:bodyPr>
          <a:lstStyle/>
          <a:p>
            <a:pPr algn="ctr"/>
            <a:r>
              <a:rPr lang="en-US" sz="2800" b="1" dirty="0">
                <a:solidFill>
                  <a:srgbClr val="FFFFFF"/>
                </a:solidFill>
                <a:ea typeface="+mn-lt"/>
                <a:cs typeface="+mn-lt"/>
              </a:rPr>
              <a:t>Laptop ASUS </a:t>
            </a:r>
            <a:r>
              <a:rPr lang="en-US" sz="2800" b="1" err="1">
                <a:solidFill>
                  <a:srgbClr val="FFFFFF"/>
                </a:solidFill>
                <a:ea typeface="+mn-lt"/>
                <a:cs typeface="+mn-lt"/>
              </a:rPr>
              <a:t>VivoBook</a:t>
            </a:r>
            <a:r>
              <a:rPr lang="en-US" sz="2800" b="1" dirty="0">
                <a:solidFill>
                  <a:srgbClr val="FFFFFF"/>
                </a:solidFill>
                <a:ea typeface="+mn-lt"/>
                <a:cs typeface="+mn-lt"/>
              </a:rPr>
              <a:t> 15 OLED A1505VA-L1114W</a:t>
            </a:r>
            <a:endParaRPr lang="en-US" sz="2800">
              <a:solidFill>
                <a:srgbClr val="FFFFFF"/>
              </a:solidFill>
              <a:ea typeface="+mn-lt"/>
              <a:cs typeface="+mn-lt"/>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280339"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err="1">
                <a:solidFill>
                  <a:schemeClr val="tx1"/>
                </a:solidFill>
                <a:latin typeface="Calibri" panose="020F0502020204030204" charset="0"/>
                <a:cs typeface="Calibri" panose="020F0502020204030204" charset="0"/>
              </a:rPr>
              <a:t>Loại</a:t>
            </a:r>
            <a:r>
              <a:rPr lang="en-US" dirty="0">
                <a:solidFill>
                  <a:schemeClr val="tx1"/>
                </a:solidFill>
                <a:latin typeface="Calibri" panose="020F0502020204030204" charset="0"/>
                <a:cs typeface="Calibri" panose="020F0502020204030204" charset="0"/>
              </a:rPr>
              <a:t> CPU Intel Core i5-13500H</a:t>
            </a:r>
          </a:p>
          <a:p>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lõi</a:t>
            </a:r>
            <a:r>
              <a:rPr lang="en-US" dirty="0">
                <a:solidFill>
                  <a:schemeClr val="tx1"/>
                </a:solidFill>
                <a:latin typeface="Calibri" panose="020F0502020204030204" charset="0"/>
                <a:cs typeface="Calibri" panose="020F0502020204030204" charset="0"/>
              </a:rPr>
              <a:t>: 6 </a:t>
            </a:r>
            <a:r>
              <a:rPr lang="en-US" err="1">
                <a:solidFill>
                  <a:schemeClr val="tx1"/>
                </a:solidFill>
                <a:latin typeface="Calibri" panose="020F0502020204030204" charset="0"/>
                <a:cs typeface="Calibri" panose="020F0502020204030204" charset="0"/>
              </a:rPr>
              <a:t>lõi</a:t>
            </a:r>
            <a:endParaRPr lang="en-US">
              <a:solidFill>
                <a:schemeClr val="tx1"/>
              </a:solidFill>
              <a:latin typeface="Calibri" panose="020F0502020204030204" charset="0"/>
              <a:cs typeface="Calibri" panose="020F0502020204030204" charset="0"/>
            </a:endParaRPr>
          </a:p>
          <a:p>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luồng</a:t>
            </a:r>
            <a:r>
              <a:rPr lang="en-US" dirty="0">
                <a:solidFill>
                  <a:schemeClr val="tx1"/>
                </a:solidFill>
                <a:latin typeface="Calibri" panose="020F0502020204030204" charset="0"/>
                <a:cs typeface="Calibri" panose="020F0502020204030204" charset="0"/>
              </a:rPr>
              <a:t>: 12 </a:t>
            </a:r>
            <a:r>
              <a:rPr lang="en-US" err="1">
                <a:solidFill>
                  <a:schemeClr val="tx1"/>
                </a:solidFill>
                <a:latin typeface="Calibri" panose="020F0502020204030204" charset="0"/>
                <a:cs typeface="Calibri" panose="020F0502020204030204" charset="0"/>
              </a:rPr>
              <a:t>luồng</a:t>
            </a:r>
            <a:endParaRPr lang="en-US">
              <a:solidFill>
                <a:schemeClr val="tx1"/>
              </a:solidFill>
              <a:latin typeface="Calibri" panose="020F0502020204030204" charset="0"/>
              <a:cs typeface="Calibri" panose="020F0502020204030204" charset="0"/>
            </a:endParaRPr>
          </a:p>
          <a:p>
            <a:r>
              <a:rPr lang="en-US" err="1">
                <a:solidFill>
                  <a:schemeClr val="tx1"/>
                </a:solidFill>
                <a:latin typeface="Calibri" panose="020F0502020204030204" charset="0"/>
                <a:cs typeface="Calibri" panose="020F0502020204030204" charset="0"/>
              </a:rPr>
              <a:t>Tần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cơ</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bản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Xung</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nhịp</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cơ</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bản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từ</a:t>
            </a:r>
            <a:r>
              <a:rPr lang="en-US" dirty="0">
                <a:solidFill>
                  <a:schemeClr val="tx1"/>
                </a:solidFill>
                <a:latin typeface="Calibri" panose="020F0502020204030204" charset="0"/>
                <a:cs typeface="Calibri" panose="020F0502020204030204" charset="0"/>
              </a:rPr>
              <a:t> 2.4 GHz </a:t>
            </a:r>
            <a:r>
              <a:rPr lang="en-US" err="1">
                <a:solidFill>
                  <a:schemeClr val="tx1"/>
                </a:solidFill>
                <a:latin typeface="Calibri" panose="020F0502020204030204" charset="0"/>
                <a:cs typeface="Calibri" panose="020F0502020204030204" charset="0"/>
              </a:rPr>
              <a:t>đến</a:t>
            </a:r>
            <a:r>
              <a:rPr lang="en-US" dirty="0">
                <a:solidFill>
                  <a:schemeClr val="tx1"/>
                </a:solidFill>
                <a:latin typeface="Calibri" panose="020F0502020204030204" charset="0"/>
                <a:cs typeface="Calibri" panose="020F0502020204030204" charset="0"/>
              </a:rPr>
              <a:t> 4.2 GHz</a:t>
            </a:r>
          </a:p>
          <a:p>
            <a:r>
              <a:rPr lang="en-US" err="1">
                <a:solidFill>
                  <a:schemeClr val="tx1"/>
                </a:solidFill>
                <a:latin typeface="Calibri" panose="020F0502020204030204" charset="0"/>
                <a:cs typeface="Calibri" panose="020F0502020204030204" charset="0"/>
              </a:rPr>
              <a:t>Bộ</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nhớ</a:t>
            </a:r>
            <a:r>
              <a:rPr lang="en-US" dirty="0">
                <a:solidFill>
                  <a:schemeClr val="tx1"/>
                </a:solidFill>
                <a:latin typeface="Calibri" panose="020F0502020204030204" charset="0"/>
                <a:cs typeface="Calibri" panose="020F0502020204030204" charset="0"/>
              </a:rPr>
              <a:t> cache: </a:t>
            </a:r>
            <a:r>
              <a:rPr lang="en-US" err="1">
                <a:solidFill>
                  <a:schemeClr val="tx1"/>
                </a:solidFill>
                <a:latin typeface="Calibri" panose="020F0502020204030204" charset="0"/>
                <a:cs typeface="Calibri" panose="020F0502020204030204" charset="0"/>
              </a:rPr>
              <a:t>Bộ</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nhớ</a:t>
            </a:r>
            <a:r>
              <a:rPr lang="en-US" dirty="0">
                <a:solidFill>
                  <a:schemeClr val="tx1"/>
                </a:solidFill>
                <a:latin typeface="Calibri" panose="020F0502020204030204" charset="0"/>
                <a:cs typeface="Calibri" panose="020F0502020204030204" charset="0"/>
              </a:rPr>
              <a:t> cache L3 12 MB</a:t>
            </a:r>
          </a:p>
          <a:p>
            <a:r>
              <a:rPr lang="en-US" err="1">
                <a:solidFill>
                  <a:schemeClr val="tx1"/>
                </a:solidFill>
                <a:latin typeface="Calibri" panose="020F0502020204030204" charset="0"/>
                <a:cs typeface="Calibri" panose="020F0502020204030204" charset="0"/>
              </a:rPr>
              <a:t>Kiến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trúc</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Dựa</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trên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kiến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trúc</a:t>
            </a:r>
            <a:r>
              <a:rPr lang="en-US" dirty="0">
                <a:solidFill>
                  <a:schemeClr val="tx1"/>
                </a:solidFill>
                <a:latin typeface="Calibri" panose="020F0502020204030204" charset="0"/>
                <a:cs typeface="Calibri" panose="020F0502020204030204" charset="0"/>
              </a:rPr>
              <a:t> Alder Lake </a:t>
            </a:r>
            <a:r>
              <a:rPr lang="en-US" err="1">
                <a:solidFill>
                  <a:schemeClr val="tx1"/>
                </a:solidFill>
                <a:latin typeface="Calibri" panose="020F0502020204030204" charset="0"/>
                <a:cs typeface="Calibri" panose="020F0502020204030204" charset="0"/>
              </a:rPr>
              <a:t>của</a:t>
            </a:r>
            <a:r>
              <a:rPr lang="en-US" dirty="0">
                <a:solidFill>
                  <a:schemeClr val="tx1"/>
                </a:solidFill>
                <a:latin typeface="Calibri" panose="020F0502020204030204" charset="0"/>
                <a:cs typeface="Calibri" panose="020F0502020204030204" charset="0"/>
              </a:rPr>
              <a:t> Intel</a:t>
            </a:r>
          </a:p>
          <a:p>
            <a:endParaRPr sz="2000" dirty="0">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en-US" err="1">
                <a:solidFill>
                  <a:schemeClr val="tx1"/>
                </a:solidFill>
                <a:latin typeface="Calibri" panose="020F0502020204030204" charset="0"/>
                <a:cs typeface="Calibri" panose="020F0502020204030204" charset="0"/>
              </a:rPr>
              <a:t>Loại</a:t>
            </a:r>
            <a:r>
              <a:rPr lang="en-US" dirty="0">
                <a:solidFill>
                  <a:schemeClr val="tx1"/>
                </a:solidFill>
                <a:latin typeface="Calibri" panose="020F0502020204030204" charset="0"/>
                <a:cs typeface="Calibri" panose="020F0502020204030204" charset="0"/>
              </a:rPr>
              <a:t> card </a:t>
            </a:r>
            <a:r>
              <a:rPr lang="en-US" err="1">
                <a:solidFill>
                  <a:schemeClr val="tx1"/>
                </a:solidFill>
                <a:latin typeface="Calibri" panose="020F0502020204030204" charset="0"/>
                <a:cs typeface="Calibri" panose="020F0502020204030204" charset="0"/>
              </a:rPr>
              <a:t>đồ</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họa</a:t>
            </a:r>
            <a:r>
              <a:rPr lang="en-US" dirty="0">
                <a:solidFill>
                  <a:schemeClr val="tx1"/>
                </a:solidFill>
                <a:latin typeface="Calibri" panose="020F0502020204030204" charset="0"/>
                <a:cs typeface="Calibri" panose="020F0502020204030204" charset="0"/>
              </a:rPr>
              <a:t> Intel Iris Xe Graphics</a:t>
            </a:r>
          </a:p>
          <a:p>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lõi</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xử</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lý</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hình</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ảnh</a:t>
            </a:r>
            <a:r>
              <a:rPr lang="en-US" dirty="0">
                <a:solidFill>
                  <a:schemeClr val="tx1"/>
                </a:solidFill>
                <a:latin typeface="Calibri" panose="020F0502020204030204" charset="0"/>
                <a:cs typeface="Calibri" panose="020F0502020204030204" charset="0"/>
              </a:rPr>
              <a:t>: Thường </a:t>
            </a:r>
            <a:r>
              <a:rPr lang="en-US" err="1">
                <a:solidFill>
                  <a:schemeClr val="tx1"/>
                </a:solidFill>
                <a:latin typeface="Calibri" panose="020F0502020204030204" charset="0"/>
                <a:cs typeface="Calibri" panose="020F0502020204030204" charset="0"/>
              </a:rPr>
              <a:t>từ</a:t>
            </a:r>
            <a:r>
              <a:rPr lang="en-US" dirty="0">
                <a:solidFill>
                  <a:schemeClr val="tx1"/>
                </a:solidFill>
                <a:latin typeface="Calibri" panose="020F0502020204030204" charset="0"/>
                <a:cs typeface="Calibri" panose="020F0502020204030204" charset="0"/>
              </a:rPr>
              <a:t> 48 </a:t>
            </a:r>
            <a:r>
              <a:rPr lang="en-US" err="1">
                <a:solidFill>
                  <a:schemeClr val="tx1"/>
                </a:solidFill>
                <a:latin typeface="Calibri" panose="020F0502020204030204" charset="0"/>
                <a:cs typeface="Calibri" panose="020F0502020204030204" charset="0"/>
              </a:rPr>
              <a:t>đến</a:t>
            </a:r>
            <a:r>
              <a:rPr lang="en-US" dirty="0">
                <a:solidFill>
                  <a:schemeClr val="tx1"/>
                </a:solidFill>
                <a:latin typeface="Calibri" panose="020F0502020204030204" charset="0"/>
                <a:cs typeface="Calibri" panose="020F0502020204030204" charset="0"/>
              </a:rPr>
              <a:t> 96 </a:t>
            </a:r>
            <a:r>
              <a:rPr lang="en-US" err="1">
                <a:solidFill>
                  <a:schemeClr val="tx1"/>
                </a:solidFill>
                <a:latin typeface="Calibri" panose="020F0502020204030204" charset="0"/>
                <a:cs typeface="Calibri" panose="020F0502020204030204" charset="0"/>
              </a:rPr>
              <a:t>lõi</a:t>
            </a:r>
            <a:r>
              <a:rPr lang="en-US" dirty="0">
                <a:solidFill>
                  <a:schemeClr val="tx1"/>
                </a:solidFill>
                <a:latin typeface="Calibri" panose="020F0502020204030204" charset="0"/>
                <a:cs typeface="Calibri" panose="020F0502020204030204" charset="0"/>
              </a:rPr>
              <a:t>.</a:t>
            </a:r>
          </a:p>
          <a:p>
            <a:r>
              <a:rPr lang="en-US" err="1">
                <a:solidFill>
                  <a:schemeClr val="tx1"/>
                </a:solidFill>
                <a:latin typeface="Calibri" panose="020F0502020204030204" charset="0"/>
                <a:cs typeface="Calibri" panose="020F0502020204030204" charset="0"/>
              </a:rPr>
              <a:t>Tần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cơ</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bản</a:t>
            </a:r>
            <a:r>
              <a:rPr lang="en-US" dirty="0">
                <a:solidFill>
                  <a:schemeClr val="tx1"/>
                </a:solidFill>
                <a:latin typeface="Calibri" panose="020F0502020204030204" charset="0"/>
                <a:cs typeface="Calibri" panose="020F0502020204030204" charset="0"/>
              </a:rPr>
              <a:t>: Thường </a:t>
            </a:r>
            <a:r>
              <a:rPr lang="en-US" err="1">
                <a:solidFill>
                  <a:schemeClr val="tx1"/>
                </a:solidFill>
                <a:latin typeface="Calibri" panose="020F0502020204030204" charset="0"/>
                <a:cs typeface="Calibri" panose="020F0502020204030204" charset="0"/>
              </a:rPr>
              <a:t>từ</a:t>
            </a:r>
            <a:r>
              <a:rPr lang="en-US" dirty="0">
                <a:solidFill>
                  <a:schemeClr val="tx1"/>
                </a:solidFill>
                <a:latin typeface="Calibri" panose="020F0502020204030204" charset="0"/>
                <a:cs typeface="Calibri" panose="020F0502020204030204" charset="0"/>
              </a:rPr>
              <a:t> 400 MHz </a:t>
            </a:r>
            <a:r>
              <a:rPr lang="en-US" err="1">
                <a:solidFill>
                  <a:schemeClr val="tx1"/>
                </a:solidFill>
                <a:latin typeface="Calibri" panose="020F0502020204030204" charset="0"/>
                <a:cs typeface="Calibri" panose="020F0502020204030204" charset="0"/>
              </a:rPr>
              <a:t>đến</a:t>
            </a:r>
            <a:r>
              <a:rPr lang="en-US" dirty="0">
                <a:solidFill>
                  <a:schemeClr val="tx1"/>
                </a:solidFill>
                <a:latin typeface="Calibri" panose="020F0502020204030204" charset="0"/>
                <a:cs typeface="Calibri" panose="020F0502020204030204" charset="0"/>
              </a:rPr>
              <a:t> 1 GHz.</a:t>
            </a:r>
          </a:p>
          <a:p>
            <a:r>
              <a:rPr lang="en-US" err="1">
                <a:solidFill>
                  <a:schemeClr val="tx1"/>
                </a:solidFill>
                <a:latin typeface="Calibri" panose="020F0502020204030204" charset="0"/>
                <a:cs typeface="Calibri" panose="020F0502020204030204" charset="0"/>
              </a:rPr>
              <a:t>Tần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số</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tối</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đa</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Lên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đến</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khoảng</a:t>
            </a:r>
            <a:r>
              <a:rPr lang="en-US" dirty="0">
                <a:solidFill>
                  <a:schemeClr val="tx1"/>
                </a:solidFill>
                <a:latin typeface="Calibri" panose="020F0502020204030204" charset="0"/>
                <a:cs typeface="Calibri" panose="020F0502020204030204" charset="0"/>
              </a:rPr>
              <a:t> 1.3 GHz </a:t>
            </a:r>
            <a:r>
              <a:rPr lang="en-US" err="1">
                <a:solidFill>
                  <a:schemeClr val="tx1"/>
                </a:solidFill>
                <a:latin typeface="Calibri" panose="020F0502020204030204" charset="0"/>
                <a:cs typeface="Calibri" panose="020F0502020204030204" charset="0"/>
              </a:rPr>
              <a:t>hoặc</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cao</a:t>
            </a:r>
            <a:r>
              <a:rPr lang="en-US" dirty="0">
                <a:solidFill>
                  <a:schemeClr val="tx1"/>
                </a:solidFill>
                <a:latin typeface="Calibri" panose="020F0502020204030204" charset="0"/>
                <a:cs typeface="Calibri" panose="020F0502020204030204" charset="0"/>
              </a:rPr>
              <a:t> </a:t>
            </a:r>
            <a:r>
              <a:rPr lang="en-US" err="1">
                <a:solidFill>
                  <a:schemeClr val="tx1"/>
                </a:solidFill>
                <a:latin typeface="Calibri" panose="020F0502020204030204" charset="0"/>
                <a:cs typeface="Calibri" panose="020F0502020204030204" charset="0"/>
              </a:rPr>
              <a:t>hơn</a:t>
            </a:r>
            <a:r>
              <a:rPr lang="en-US" dirty="0">
                <a:solidFill>
                  <a:schemeClr val="tx1"/>
                </a:solidFill>
                <a:latin typeface="Calibri" panose="020F0502020204030204" charset="0"/>
                <a:cs typeface="Calibri" panose="020F0502020204030204" charset="0"/>
              </a:rPr>
              <a:t>.</a:t>
            </a:r>
          </a:p>
          <a:p>
            <a:endParaRPr sz="2000" dirty="0">
              <a:solidFill>
                <a:schemeClr val="tx1"/>
              </a:solidFill>
              <a:latin typeface="Calibri" panose="020F0502020204030204" charset="0"/>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281222" y="25248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endParaRPr lang="en-US" dirty="0">
              <a:solidFill>
                <a:schemeClr val="tx1"/>
              </a:solidFill>
              <a:latin typeface="Roboto" panose="02000000000000000000"/>
              <a:ea typeface="Roboto" panose="02000000000000000000"/>
              <a:cs typeface="Roboto" panose="02000000000000000000"/>
            </a:endParaRPr>
          </a:p>
          <a:p>
            <a:r>
              <a:rPr lang="en-US" dirty="0">
                <a:solidFill>
                  <a:schemeClr val="tx1"/>
                </a:solidFill>
                <a:latin typeface="Roboto" panose="02000000000000000000"/>
                <a:ea typeface="Roboto" panose="02000000000000000000"/>
                <a:cs typeface="Roboto" panose="02000000000000000000"/>
              </a:rPr>
              <a:t>SSD 512GB </a:t>
            </a:r>
          </a:p>
          <a:p>
            <a:r>
              <a:rPr lang="en-US" dirty="0" err="1">
                <a:solidFill>
                  <a:schemeClr val="tx1"/>
                </a:solidFill>
                <a:latin typeface="Roboto" panose="02000000000000000000"/>
                <a:ea typeface="Roboto" panose="02000000000000000000"/>
                <a:cs typeface="Roboto" panose="02000000000000000000"/>
              </a:rPr>
              <a:t>Loại</a:t>
            </a:r>
            <a:r>
              <a:rPr lang="en-US" dirty="0">
                <a:solidFill>
                  <a:schemeClr val="tx1"/>
                </a:solidFill>
                <a:latin typeface="Roboto" panose="02000000000000000000"/>
                <a:ea typeface="Roboto" panose="02000000000000000000"/>
                <a:cs typeface="Roboto" panose="02000000000000000000"/>
              </a:rPr>
              <a:t> SSD : M.2 </a:t>
            </a:r>
            <a:r>
              <a:rPr lang="en-US" dirty="0" err="1">
                <a:solidFill>
                  <a:schemeClr val="tx1"/>
                </a:solidFill>
                <a:latin typeface="Roboto" panose="02000000000000000000"/>
                <a:ea typeface="Roboto" panose="02000000000000000000"/>
                <a:cs typeface="Roboto" panose="02000000000000000000"/>
              </a:rPr>
              <a:t>NVMe</a:t>
            </a:r>
            <a:r>
              <a:rPr lang="en-US" dirty="0">
                <a:solidFill>
                  <a:schemeClr val="tx1"/>
                </a:solidFill>
                <a:latin typeface="Roboto" panose="02000000000000000000"/>
                <a:ea typeface="Roboto" panose="02000000000000000000"/>
                <a:cs typeface="Roboto" panose="02000000000000000000"/>
              </a:rPr>
              <a:t> PCIe 3.0 </a:t>
            </a:r>
          </a:p>
          <a:p>
            <a:r>
              <a:rPr lang="en-US" dirty="0" err="1">
                <a:solidFill>
                  <a:schemeClr val="tx1"/>
                </a:solidFill>
                <a:latin typeface="Roboto" panose="02000000000000000000"/>
                <a:ea typeface="Roboto" panose="02000000000000000000"/>
                <a:cs typeface="Roboto" panose="02000000000000000000"/>
              </a:rPr>
              <a:t>Tốc</a:t>
            </a:r>
            <a:r>
              <a:rPr lang="en-US" dirty="0">
                <a:solidFill>
                  <a:schemeClr val="tx1"/>
                </a:solidFill>
                <a:latin typeface="Roboto" panose="02000000000000000000"/>
                <a:ea typeface="Roboto" panose="02000000000000000000"/>
                <a:cs typeface="Roboto" panose="02000000000000000000"/>
              </a:rPr>
              <a:t> </a:t>
            </a:r>
            <a:r>
              <a:rPr lang="en-US" dirty="0" err="1">
                <a:solidFill>
                  <a:schemeClr val="tx1"/>
                </a:solidFill>
                <a:latin typeface="Roboto" panose="02000000000000000000"/>
                <a:ea typeface="Roboto" panose="02000000000000000000"/>
                <a:cs typeface="Roboto" panose="02000000000000000000"/>
              </a:rPr>
              <a:t>độ</a:t>
            </a:r>
            <a:r>
              <a:rPr lang="en-US" dirty="0">
                <a:solidFill>
                  <a:schemeClr val="tx1"/>
                </a:solidFill>
                <a:latin typeface="Roboto" panose="02000000000000000000"/>
                <a:ea typeface="Roboto" panose="02000000000000000000"/>
                <a:cs typeface="Roboto" panose="02000000000000000000"/>
              </a:rPr>
              <a:t> </a:t>
            </a:r>
            <a:r>
              <a:rPr lang="en-US" dirty="0" err="1">
                <a:solidFill>
                  <a:schemeClr val="tx1"/>
                </a:solidFill>
                <a:latin typeface="Roboto" panose="02000000000000000000"/>
                <a:ea typeface="Roboto" panose="02000000000000000000"/>
                <a:cs typeface="Roboto" panose="02000000000000000000"/>
              </a:rPr>
              <a:t>đọc</a:t>
            </a:r>
            <a:r>
              <a:rPr lang="en-US" dirty="0">
                <a:solidFill>
                  <a:schemeClr val="tx1"/>
                </a:solidFill>
                <a:latin typeface="Roboto" panose="02000000000000000000"/>
                <a:ea typeface="Roboto" panose="02000000000000000000"/>
                <a:cs typeface="Roboto" panose="02000000000000000000"/>
              </a:rPr>
              <a:t>: 2200 MB/s</a:t>
            </a:r>
          </a:p>
          <a:p>
            <a:r>
              <a:rPr lang="en-US" dirty="0" err="1">
                <a:solidFill>
                  <a:schemeClr val="tx1"/>
                </a:solidFill>
                <a:latin typeface="Roboto" panose="02000000000000000000"/>
                <a:ea typeface="Roboto" panose="02000000000000000000"/>
                <a:cs typeface="Roboto" panose="02000000000000000000"/>
              </a:rPr>
              <a:t>Tốc</a:t>
            </a:r>
            <a:r>
              <a:rPr lang="en-US" dirty="0">
                <a:solidFill>
                  <a:schemeClr val="tx1"/>
                </a:solidFill>
                <a:latin typeface="Roboto" panose="02000000000000000000"/>
                <a:ea typeface="Roboto" panose="02000000000000000000"/>
                <a:cs typeface="Roboto" panose="02000000000000000000"/>
              </a:rPr>
              <a:t> </a:t>
            </a:r>
            <a:r>
              <a:rPr lang="en-US" dirty="0" err="1">
                <a:solidFill>
                  <a:schemeClr val="tx1"/>
                </a:solidFill>
                <a:latin typeface="Roboto" panose="02000000000000000000"/>
                <a:ea typeface="Roboto" panose="02000000000000000000"/>
                <a:cs typeface="Roboto" panose="02000000000000000000"/>
              </a:rPr>
              <a:t>độ</a:t>
            </a:r>
            <a:r>
              <a:rPr lang="en-US" dirty="0">
                <a:solidFill>
                  <a:schemeClr val="tx1"/>
                </a:solidFill>
                <a:latin typeface="Roboto" panose="02000000000000000000"/>
                <a:ea typeface="Roboto" panose="02000000000000000000"/>
                <a:cs typeface="Roboto" panose="02000000000000000000"/>
              </a:rPr>
              <a:t> </a:t>
            </a:r>
            <a:r>
              <a:rPr lang="en-US" dirty="0" err="1">
                <a:solidFill>
                  <a:schemeClr val="tx1"/>
                </a:solidFill>
                <a:latin typeface="Roboto" panose="02000000000000000000"/>
                <a:ea typeface="Roboto" panose="02000000000000000000"/>
                <a:cs typeface="Roboto" panose="02000000000000000000"/>
              </a:rPr>
              <a:t>ghi</a:t>
            </a:r>
            <a:r>
              <a:rPr lang="en-US" dirty="0">
                <a:solidFill>
                  <a:schemeClr val="tx1"/>
                </a:solidFill>
                <a:latin typeface="Roboto" panose="02000000000000000000"/>
                <a:ea typeface="Roboto" panose="02000000000000000000"/>
                <a:cs typeface="Roboto" panose="02000000000000000000"/>
              </a:rPr>
              <a:t>: 1400 MB/s</a:t>
            </a:r>
          </a:p>
          <a:p>
            <a:endParaRPr lang="en-US" altLang="zh-CN" dirty="0">
              <a:solidFill>
                <a:schemeClr val="tx1"/>
              </a:solidFill>
              <a:latin typeface="Roboto" panose="02000000000000000000"/>
              <a:ea typeface="Roboto" panose="02000000000000000000"/>
              <a:cs typeface="Roboto" panose="0200000000000000000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800" b="1" dirty="0">
                <a:ea typeface="+mn-lt"/>
                <a:cs typeface="+mn-lt"/>
              </a:rPr>
              <a:t>Laptop ASUS </a:t>
            </a:r>
            <a:r>
              <a:rPr lang="en-US" altLang="zh-CN" sz="2800" b="1" dirty="0" err="1">
                <a:ea typeface="+mn-lt"/>
                <a:cs typeface="+mn-lt"/>
              </a:rPr>
              <a:t>VivoBook</a:t>
            </a:r>
            <a:r>
              <a:rPr lang="en-US" altLang="zh-CN" sz="2800" b="1" dirty="0">
                <a:ea typeface="+mn-lt"/>
                <a:cs typeface="+mn-lt"/>
              </a:rPr>
              <a:t> 15 OLED A1505VA-L1114W</a:t>
            </a:r>
            <a:endParaRPr lang="zh-CN" sz="2800" dirty="0">
              <a:solidFill>
                <a:srgbClr val="000000"/>
              </a:solidFill>
              <a:ea typeface="+mn-lt"/>
              <a:cs typeface="+mn-lt"/>
            </a:endParaRPr>
          </a:p>
          <a:p>
            <a:pPr algn="ctr"/>
            <a:endParaRPr lang="zh-CN" altLang="en-US" sz="3200" dirty="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r>
              <a:rPr lang="zh-CN" sz="2000">
                <a:solidFill>
                  <a:schemeClr val="tx1"/>
                </a:solidFill>
                <a:latin typeface="等线 Light" panose="02010600030101010101" charset="-122"/>
                <a:cs typeface="Calibri" panose="020F0502020204030204" charset="0"/>
              </a:rPr>
              <a:t>Dung lượng RAM 16GB</a:t>
            </a:r>
          </a:p>
          <a:p>
            <a:r>
              <a:rPr lang="zh-CN" sz="2000">
                <a:solidFill>
                  <a:schemeClr val="tx1"/>
                </a:solidFill>
                <a:latin typeface="等线 Light" panose="02010600030101010101" charset="-122"/>
                <a:cs typeface="Calibri" panose="020F0502020204030204" charset="0"/>
              </a:rPr>
              <a:t>Loại RAM DDR4</a:t>
            </a:r>
          </a:p>
          <a:p>
            <a:r>
              <a:rPr lang="zh-CN" sz="2000">
                <a:solidFill>
                  <a:schemeClr val="tx1"/>
                </a:solidFill>
                <a:latin typeface="等线 Light" panose="02010600030101010101" charset="-122"/>
                <a:cs typeface="Calibri" panose="020F0502020204030204" charset="0"/>
              </a:rPr>
              <a:t>Tốc độ Bus RAM: 3200 MHz</a:t>
            </a:r>
          </a:p>
          <a:p>
            <a:r>
              <a:rPr lang="zh-CN" sz="2000">
                <a:solidFill>
                  <a:schemeClr val="tx1"/>
                </a:solidFill>
                <a:latin typeface="等线 Light" panose="02010600030101010101" charset="-122"/>
                <a:cs typeface="Calibri" panose="020F0502020204030204" charset="0"/>
              </a:rPr>
              <a:t>Số khe ram</a:t>
            </a:r>
          </a:p>
          <a:p>
            <a:r>
              <a:rPr lang="zh-CN" sz="2000">
                <a:solidFill>
                  <a:schemeClr val="tx1"/>
                </a:solidFill>
                <a:latin typeface="等线 Light" panose="02010600030101010101" charset="-122"/>
                <a:cs typeface="Calibri" panose="020F0502020204030204" charset="0"/>
              </a:rPr>
              <a:t>2 khe (8GB DDR4 Onboard + 8GB DDR4 SO-DIMM)</a:t>
            </a:r>
          </a:p>
          <a:p>
            <a:endParaRPr lang="zh-CN" altLang="en-US" sz="2000" dirty="0">
              <a:solidFill>
                <a:schemeClr val="tx1"/>
              </a:solidFill>
              <a:latin typeface="Calibri" panose="020F0502020204030204" charset="0"/>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285750" indent="-285750">
              <a:buFont typeface="Symbol" panose="05050102010706020507"/>
              <a:buChar char="•"/>
            </a:pPr>
            <a:endParaRPr lang="en-US" b="1" dirty="0">
              <a:solidFill>
                <a:schemeClr val="tx1"/>
              </a:solidFill>
              <a:latin typeface="Calibri" panose="020F0502020204030204"/>
              <a:cs typeface="Times New Roman" panose="02020603050405020304"/>
            </a:endParaRPr>
          </a:p>
          <a:p>
            <a:pPr marL="285750" indent="-285750">
              <a:buFont typeface="Symbol" panose="05050102010706020507"/>
              <a:buChar char="•"/>
            </a:pPr>
            <a:r>
              <a:rPr lang="en-US" sz="2000" b="1" err="1">
                <a:solidFill>
                  <a:schemeClr val="tx1"/>
                </a:solidFill>
                <a:latin typeface="Calibri" panose="020F0502020204030204"/>
                <a:cs typeface="Times New Roman" panose="02020603050405020304"/>
              </a:rPr>
              <a:t>Màn</a:t>
            </a:r>
            <a:r>
              <a:rPr lang="en-US" sz="2000" b="1" dirty="0">
                <a:solidFill>
                  <a:schemeClr val="tx1"/>
                </a:solidFill>
                <a:latin typeface="Calibri" panose="020F0502020204030204"/>
                <a:cs typeface="Times New Roman" panose="02020603050405020304"/>
              </a:rPr>
              <a:t> </a:t>
            </a:r>
            <a:r>
              <a:rPr lang="en-US" sz="2000" b="1" err="1">
                <a:solidFill>
                  <a:schemeClr val="tx1"/>
                </a:solidFill>
                <a:latin typeface="Calibri" panose="020F0502020204030204"/>
                <a:cs typeface="Times New Roman" panose="02020603050405020304"/>
              </a:rPr>
              <a:t>hình</a:t>
            </a:r>
            <a:endParaRPr lang="en-US" sz="2000">
              <a:solidFill>
                <a:schemeClr val="tx1"/>
              </a:solidFill>
              <a:latin typeface="Calibri" panose="020F0502020204030204"/>
              <a:cs typeface="Times New Roman" panose="02020603050405020304"/>
            </a:endParaRPr>
          </a:p>
          <a:p>
            <a:r>
              <a:rPr lang="en-US" sz="2000" err="1">
                <a:solidFill>
                  <a:schemeClr val="tx1"/>
                </a:solidFill>
                <a:latin typeface="Calibri" panose="020F0502020204030204"/>
                <a:cs typeface="Times New Roman" panose="02020603050405020304"/>
              </a:rPr>
              <a:t>Kích</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thước</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màn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hình</a:t>
            </a:r>
            <a:r>
              <a:rPr lang="en-US" sz="2000" dirty="0">
                <a:solidFill>
                  <a:schemeClr val="tx1"/>
                </a:solidFill>
                <a:latin typeface="Calibri" panose="020F0502020204030204"/>
                <a:cs typeface="Times New Roman" panose="02020603050405020304"/>
              </a:rPr>
              <a:t> : 15.6 inch</a:t>
            </a:r>
          </a:p>
          <a:p>
            <a:r>
              <a:rPr lang="en-US" sz="2000" dirty="0">
                <a:solidFill>
                  <a:schemeClr val="tx1"/>
                </a:solidFill>
                <a:latin typeface="Calibri" panose="020F0502020204030204"/>
                <a:cs typeface="Times New Roman" panose="02020603050405020304"/>
              </a:rPr>
              <a:t>Công </a:t>
            </a:r>
            <a:r>
              <a:rPr lang="en-US" sz="2000" err="1">
                <a:solidFill>
                  <a:schemeClr val="tx1"/>
                </a:solidFill>
                <a:latin typeface="Calibri" panose="020F0502020204030204"/>
                <a:cs typeface="Times New Roman" panose="02020603050405020304"/>
              </a:rPr>
              <a:t>nghệ</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màn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hình</a:t>
            </a:r>
            <a:r>
              <a:rPr lang="en-US" sz="2000" dirty="0">
                <a:solidFill>
                  <a:schemeClr val="tx1"/>
                </a:solidFill>
                <a:latin typeface="Calibri" panose="020F0502020204030204"/>
                <a:cs typeface="Times New Roman" panose="02020603050405020304"/>
              </a:rPr>
              <a:t> : FHD</a:t>
            </a:r>
          </a:p>
          <a:p>
            <a:r>
              <a:rPr lang="en-US" sz="2000" err="1">
                <a:solidFill>
                  <a:schemeClr val="tx1"/>
                </a:solidFill>
                <a:latin typeface="Calibri" panose="020F0502020204030204"/>
                <a:cs typeface="Times New Roman" panose="02020603050405020304"/>
              </a:rPr>
              <a:t>Độ</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phân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giải</a:t>
            </a:r>
            <a:r>
              <a:rPr lang="en-US" sz="2000" dirty="0">
                <a:solidFill>
                  <a:schemeClr val="tx1"/>
                </a:solidFill>
                <a:latin typeface="Calibri" panose="020F0502020204030204"/>
                <a:cs typeface="Times New Roman" panose="02020603050405020304"/>
              </a:rPr>
              <a:t> : 1920 x 1080 Pixels</a:t>
            </a:r>
          </a:p>
          <a:p>
            <a:r>
              <a:rPr lang="en-US" sz="2000" err="1">
                <a:solidFill>
                  <a:schemeClr val="tx1"/>
                </a:solidFill>
                <a:latin typeface="Calibri" panose="020F0502020204030204"/>
                <a:cs typeface="Times New Roman" panose="02020603050405020304"/>
              </a:rPr>
              <a:t>Loại</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màn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hình</a:t>
            </a:r>
            <a:r>
              <a:rPr lang="en-US" sz="2000" dirty="0">
                <a:solidFill>
                  <a:schemeClr val="tx1"/>
                </a:solidFill>
                <a:latin typeface="Calibri" panose="020F0502020204030204"/>
                <a:cs typeface="Times New Roman" panose="02020603050405020304"/>
              </a:rPr>
              <a:t> : OLED</a:t>
            </a:r>
          </a:p>
          <a:p>
            <a:r>
              <a:rPr lang="en-US" sz="2000" err="1">
                <a:solidFill>
                  <a:schemeClr val="tx1"/>
                </a:solidFill>
                <a:latin typeface="Calibri" panose="020F0502020204030204"/>
                <a:cs typeface="Times New Roman" panose="02020603050405020304"/>
              </a:rPr>
              <a:t>Tần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số</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quét</a:t>
            </a:r>
            <a:r>
              <a:rPr lang="en-US" sz="2000" dirty="0">
                <a:solidFill>
                  <a:schemeClr val="tx1"/>
                </a:solidFill>
                <a:latin typeface="Calibri" panose="020F0502020204030204"/>
                <a:cs typeface="Times New Roman" panose="02020603050405020304"/>
              </a:rPr>
              <a:t> : 60 Hz</a:t>
            </a:r>
          </a:p>
          <a:p>
            <a:r>
              <a:rPr lang="en-US" sz="2000" err="1">
                <a:solidFill>
                  <a:schemeClr val="tx1"/>
                </a:solidFill>
                <a:latin typeface="Calibri" panose="020F0502020204030204"/>
                <a:cs typeface="Times New Roman" panose="02020603050405020304"/>
              </a:rPr>
              <a:t>Tấm</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nền</a:t>
            </a:r>
            <a:r>
              <a:rPr lang="en-US" sz="2000" dirty="0">
                <a:solidFill>
                  <a:schemeClr val="tx1"/>
                </a:solidFill>
                <a:latin typeface="Calibri" panose="020F0502020204030204"/>
                <a:cs typeface="Times New Roman" panose="02020603050405020304"/>
              </a:rPr>
              <a:t> : IPS</a:t>
            </a:r>
          </a:p>
          <a:p>
            <a:r>
              <a:rPr lang="en-US" sz="2000" err="1">
                <a:solidFill>
                  <a:schemeClr val="tx1"/>
                </a:solidFill>
                <a:latin typeface="Calibri" panose="020F0502020204030204"/>
                <a:cs typeface="Times New Roman" panose="02020603050405020304"/>
              </a:rPr>
              <a:t>Độ</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sáng</a:t>
            </a:r>
            <a:r>
              <a:rPr lang="en-US" sz="2000" dirty="0">
                <a:solidFill>
                  <a:schemeClr val="tx1"/>
                </a:solidFill>
                <a:latin typeface="Calibri" panose="020F0502020204030204"/>
                <a:cs typeface="Times New Roman" panose="02020603050405020304"/>
              </a:rPr>
              <a:t> : 600 nits</a:t>
            </a:r>
          </a:p>
          <a:p>
            <a:r>
              <a:rPr lang="en-US" sz="2000" err="1">
                <a:solidFill>
                  <a:schemeClr val="tx1"/>
                </a:solidFill>
                <a:latin typeface="Calibri" panose="020F0502020204030204"/>
                <a:cs typeface="Times New Roman" panose="02020603050405020304"/>
              </a:rPr>
              <a:t>Độ</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phủ</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màu</a:t>
            </a:r>
            <a:r>
              <a:rPr lang="en-US" sz="2000" dirty="0">
                <a:solidFill>
                  <a:schemeClr val="tx1"/>
                </a:solidFill>
                <a:latin typeface="Calibri" panose="020F0502020204030204"/>
                <a:cs typeface="Times New Roman" panose="02020603050405020304"/>
              </a:rPr>
              <a:t> : 100% DCI-P3</a:t>
            </a:r>
          </a:p>
          <a:p>
            <a:r>
              <a:rPr lang="en-US" sz="2000" err="1">
                <a:solidFill>
                  <a:schemeClr val="tx1"/>
                </a:solidFill>
                <a:latin typeface="Calibri" panose="020F0502020204030204"/>
                <a:cs typeface="Times New Roman" panose="02020603050405020304"/>
              </a:rPr>
              <a:t>Tỷ</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lệ</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màn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hình</a:t>
            </a:r>
            <a:r>
              <a:rPr lang="en-US" sz="2000" dirty="0">
                <a:solidFill>
                  <a:schemeClr val="tx1"/>
                </a:solidFill>
                <a:latin typeface="Calibri" panose="020F0502020204030204"/>
                <a:cs typeface="Times New Roman" panose="02020603050405020304"/>
              </a:rPr>
              <a:t> : 16:09</a:t>
            </a:r>
          </a:p>
          <a:p>
            <a:r>
              <a:rPr lang="en-US" sz="2000" err="1">
                <a:solidFill>
                  <a:schemeClr val="tx1"/>
                </a:solidFill>
                <a:latin typeface="Calibri" panose="020F0502020204030204"/>
                <a:cs typeface="Times New Roman" panose="02020603050405020304"/>
              </a:rPr>
              <a:t>Độ</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tương</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phản</a:t>
            </a:r>
            <a:r>
              <a:rPr lang="en-US" sz="2000" dirty="0">
                <a:solidFill>
                  <a:schemeClr val="tx1"/>
                </a:solidFill>
                <a:latin typeface="Calibri" panose="020F0502020204030204"/>
                <a:cs typeface="Times New Roman" panose="02020603050405020304"/>
              </a:rPr>
              <a:t> : 1.000.000: 1</a:t>
            </a:r>
          </a:p>
          <a:p>
            <a:pPr marL="285750" indent="-285750">
              <a:buFont typeface="Symbol" panose="05050102010706020507"/>
              <a:buChar char="•"/>
            </a:pPr>
            <a:r>
              <a:rPr lang="en-US" sz="2000" b="1" err="1">
                <a:solidFill>
                  <a:schemeClr val="tx1"/>
                </a:solidFill>
                <a:latin typeface="Calibri" panose="020F0502020204030204"/>
                <a:ea typeface="Verdana" panose="020B0604030504040204"/>
                <a:cs typeface="Calibri" panose="020F0502020204030204"/>
              </a:rPr>
              <a:t>Bàn</a:t>
            </a:r>
            <a:r>
              <a:rPr lang="en-US" sz="2000" b="1" dirty="0">
                <a:solidFill>
                  <a:schemeClr val="tx1"/>
                </a:solidFill>
                <a:latin typeface="Calibri" panose="020F0502020204030204"/>
                <a:ea typeface="Verdana" panose="020B0604030504040204"/>
                <a:cs typeface="Calibri" panose="020F0502020204030204"/>
              </a:rPr>
              <a:t> </a:t>
            </a:r>
            <a:r>
              <a:rPr lang="en-US" sz="2000" b="1" err="1">
                <a:solidFill>
                  <a:schemeClr val="tx1"/>
                </a:solidFill>
                <a:latin typeface="Calibri" panose="020F0502020204030204"/>
                <a:ea typeface="Verdana" panose="020B0604030504040204"/>
                <a:cs typeface="Calibri" panose="020F0502020204030204"/>
              </a:rPr>
              <a:t>phím</a:t>
            </a:r>
            <a:r>
              <a:rPr lang="en-US" sz="2000" b="1" dirty="0">
                <a:solidFill>
                  <a:schemeClr val="tx1"/>
                </a:solidFill>
                <a:latin typeface="Calibri" panose="020F0502020204030204"/>
                <a:ea typeface="Verdana" panose="020B0604030504040204"/>
                <a:cs typeface="Calibri" panose="020F0502020204030204"/>
              </a:rPr>
              <a:t> &amp; </a:t>
            </a:r>
            <a:r>
              <a:rPr lang="en-US" sz="2000" b="1" err="1">
                <a:solidFill>
                  <a:schemeClr val="tx1"/>
                </a:solidFill>
                <a:latin typeface="Calibri" panose="020F0502020204030204"/>
                <a:ea typeface="Verdana" panose="020B0604030504040204"/>
                <a:cs typeface="Calibri" panose="020F0502020204030204"/>
              </a:rPr>
              <a:t>TouchPad</a:t>
            </a:r>
            <a:endParaRPr lang="en-US" sz="2000">
              <a:solidFill>
                <a:schemeClr val="tx1"/>
              </a:solidFill>
              <a:latin typeface="Calibri" panose="020F0502020204030204"/>
              <a:ea typeface="Verdana" panose="020B0604030504040204"/>
              <a:cs typeface="Calibri" panose="020F0502020204030204"/>
            </a:endParaRPr>
          </a:p>
          <a:p>
            <a:r>
              <a:rPr lang="en-US" sz="2000" err="1">
                <a:solidFill>
                  <a:schemeClr val="tx1"/>
                </a:solidFill>
                <a:latin typeface="Calibri" panose="020F0502020204030204"/>
                <a:cs typeface="Times New Roman" panose="02020603050405020304"/>
              </a:rPr>
              <a:t>Kiểu</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bàn</a:t>
            </a:r>
            <a:r>
              <a:rPr lang="en-US" sz="2000" dirty="0">
                <a:solidFill>
                  <a:schemeClr val="tx1"/>
                </a:solidFill>
                <a:latin typeface="Calibri" panose="020F0502020204030204"/>
                <a:cs typeface="Times New Roman" panose="02020603050405020304"/>
              </a:rPr>
              <a:t> </a:t>
            </a:r>
            <a:r>
              <a:rPr lang="en-US" sz="2000" err="1">
                <a:solidFill>
                  <a:schemeClr val="tx1"/>
                </a:solidFill>
                <a:latin typeface="Calibri" panose="020F0502020204030204"/>
                <a:cs typeface="Times New Roman" panose="02020603050405020304"/>
              </a:rPr>
              <a:t>phím</a:t>
            </a:r>
            <a:r>
              <a:rPr lang="en-US" sz="2000" dirty="0">
                <a:solidFill>
                  <a:schemeClr val="tx1"/>
                </a:solidFill>
                <a:latin typeface="Calibri" panose="020F0502020204030204"/>
                <a:cs typeface="Times New Roman" panose="02020603050405020304"/>
              </a:rPr>
              <a:t> : Chiclet Keyboard</a:t>
            </a:r>
          </a:p>
          <a:p>
            <a:r>
              <a:rPr lang="en-US" sz="2000" err="1">
                <a:solidFill>
                  <a:schemeClr val="tx1"/>
                </a:solidFill>
                <a:latin typeface="Calibri" panose="020F0502020204030204"/>
                <a:cs typeface="Times New Roman" panose="02020603050405020304"/>
              </a:rPr>
              <a:t>TouchPad</a:t>
            </a:r>
            <a:r>
              <a:rPr lang="en-US" sz="2000" dirty="0">
                <a:solidFill>
                  <a:schemeClr val="tx1"/>
                </a:solidFill>
                <a:latin typeface="Calibri" panose="020F0502020204030204"/>
                <a:cs typeface="Times New Roman" panose="02020603050405020304"/>
              </a:rPr>
              <a:t> : Multi-touch touchpad</a:t>
            </a:r>
          </a:p>
          <a:p>
            <a:pPr algn="just"/>
            <a:endParaRPr lang="en-US" dirty="0">
              <a:solidFill>
                <a:schemeClr val="tx1"/>
              </a:solidFill>
              <a:latin typeface="Calibri" panose="020F0502020204030204" charset="0"/>
              <a:cs typeface="Calibri" panose="020F0502020204030204" charset="0"/>
            </a:endParaRPr>
          </a:p>
          <a:p>
            <a:endParaRPr lang="en-US" dirty="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b="1" dirty="0">
                <a:solidFill>
                  <a:srgbClr val="FFFFFF"/>
                </a:solidFill>
                <a:ea typeface="+mn-lt"/>
                <a:cs typeface="+mn-lt"/>
                <a:sym typeface="+mn-ea"/>
              </a:rPr>
              <a:t>Laptop ASUS </a:t>
            </a:r>
            <a:r>
              <a:rPr lang="en-US" sz="2000" b="1" err="1">
                <a:solidFill>
                  <a:srgbClr val="FFFFFF"/>
                </a:solidFill>
                <a:ea typeface="+mn-lt"/>
                <a:cs typeface="+mn-lt"/>
                <a:sym typeface="+mn-ea"/>
              </a:rPr>
              <a:t>VivoBook</a:t>
            </a:r>
            <a:r>
              <a:rPr lang="en-US" sz="2000" b="1" dirty="0">
                <a:solidFill>
                  <a:srgbClr val="FFFFFF"/>
                </a:solidFill>
                <a:ea typeface="+mn-lt"/>
                <a:cs typeface="+mn-lt"/>
                <a:sym typeface="+mn-ea"/>
              </a:rPr>
              <a:t> 15 OLED A1505VA-L1114W</a:t>
            </a:r>
            <a:endParaRPr lang="en-US" sz="2000">
              <a:solidFill>
                <a:srgbClr val="FFFFFF"/>
              </a:solidFill>
              <a:ea typeface="+mn-lt"/>
              <a:cs typeface="+mn-lt"/>
            </a:endParaRPr>
          </a:p>
          <a:p>
            <a:pPr algn="ct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baseline="0">
                <a:solidFill>
                  <a:srgbClr val="FFFFFF"/>
                </a:solidFill>
                <a:latin typeface="Quicksand"/>
              </a:rPr>
              <a:t>Laptop ASUS VivoBook 15 OLED A1505VA-L1114W</a:t>
            </a:r>
            <a:r>
              <a:rPr lang="en-US" sz="2800">
                <a:latin typeface="Quicksand"/>
                <a:ea typeface="Quicksand"/>
                <a:cs typeface="Quicksand"/>
              </a:rPr>
              <a:t>​</a:t>
            </a: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lIns="91440" tIns="45720" rIns="91440" bIns="45720" rtlCol="0" anchor="ctr"/>
          <a:lstStyle/>
          <a:p>
            <a:r>
              <a:rPr lang="en-US" sz="1600" err="1">
                <a:solidFill>
                  <a:schemeClr val="tx1"/>
                </a:solidFill>
                <a:latin typeface="Segoe UI" panose="020B0502040204020203"/>
                <a:cs typeface="Segoe UI" panose="020B0502040204020203"/>
              </a:rPr>
              <a:t>Màn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hình</a:t>
            </a:r>
            <a:r>
              <a:rPr lang="en-US" sz="1600" dirty="0">
                <a:solidFill>
                  <a:schemeClr val="tx1"/>
                </a:solidFill>
                <a:latin typeface="Segoe UI" panose="020B0502040204020203"/>
                <a:cs typeface="Segoe UI" panose="020B0502040204020203"/>
              </a:rPr>
              <a:t> OLED: </a:t>
            </a:r>
            <a:r>
              <a:rPr lang="en-US" sz="1600" err="1">
                <a:solidFill>
                  <a:schemeClr val="tx1"/>
                </a:solidFill>
                <a:latin typeface="Segoe UI" panose="020B0502040204020203"/>
                <a:cs typeface="Segoe UI" panose="020B0502040204020203"/>
              </a:rPr>
              <a:t>Màn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hình</a:t>
            </a:r>
            <a:r>
              <a:rPr lang="en-US" sz="1600" dirty="0">
                <a:solidFill>
                  <a:schemeClr val="tx1"/>
                </a:solidFill>
                <a:latin typeface="Segoe UI" panose="020B0502040204020203"/>
                <a:cs typeface="Segoe UI" panose="020B0502040204020203"/>
              </a:rPr>
              <a:t> OLED </a:t>
            </a:r>
            <a:r>
              <a:rPr lang="en-US" sz="1600" err="1">
                <a:solidFill>
                  <a:schemeClr val="tx1"/>
                </a:solidFill>
                <a:latin typeface="Segoe UI" panose="020B0502040204020203"/>
                <a:cs typeface="Segoe UI" panose="020B0502040204020203"/>
              </a:rPr>
              <a:t>mang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lại</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chất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lượng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hình</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ảnh</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tốt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hơn</a:t>
            </a:r>
            <a:r>
              <a:rPr lang="en-US" sz="1600" dirty="0">
                <a:solidFill>
                  <a:schemeClr val="tx1"/>
                </a:solidFill>
                <a:latin typeface="Segoe UI" panose="020B0502040204020203"/>
                <a:cs typeface="Segoe UI" panose="020B0502040204020203"/>
              </a:rPr>
              <a:t> so </a:t>
            </a:r>
            <a:r>
              <a:rPr lang="en-US" sz="1600" err="1">
                <a:solidFill>
                  <a:schemeClr val="tx1"/>
                </a:solidFill>
                <a:latin typeface="Segoe UI" panose="020B0502040204020203"/>
                <a:cs typeface="Segoe UI" panose="020B0502040204020203"/>
              </a:rPr>
              <a:t>với</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màn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hình</a:t>
            </a:r>
            <a:r>
              <a:rPr lang="en-US" sz="1600" dirty="0">
                <a:solidFill>
                  <a:schemeClr val="tx1"/>
                </a:solidFill>
                <a:latin typeface="Segoe UI" panose="020B0502040204020203"/>
                <a:cs typeface="Segoe UI" panose="020B0502040204020203"/>
              </a:rPr>
              <a:t> LCD </a:t>
            </a:r>
            <a:r>
              <a:rPr lang="en-US" sz="1600" err="1">
                <a:solidFill>
                  <a:schemeClr val="tx1"/>
                </a:solidFill>
                <a:latin typeface="Segoe UI" panose="020B0502040204020203"/>
                <a:cs typeface="Segoe UI" panose="020B0502040204020203"/>
              </a:rPr>
              <a:t>truyền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thống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với</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độ</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sâu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màu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sắc</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độ</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tương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phản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cao</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và</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góc</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nhìn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rộng</a:t>
            </a:r>
            <a:r>
              <a:rPr lang="en-US" sz="1600" dirty="0">
                <a:solidFill>
                  <a:schemeClr val="tx1"/>
                </a:solidFill>
                <a:latin typeface="Segoe UI" panose="020B0502040204020203"/>
                <a:cs typeface="Segoe UI" panose="020B0502040204020203"/>
              </a:rPr>
              <a:t>.</a:t>
            </a:r>
          </a:p>
          <a:p>
            <a:r>
              <a:rPr lang="en-US" sz="1600" err="1">
                <a:solidFill>
                  <a:schemeClr val="tx1"/>
                </a:solidFill>
                <a:latin typeface="Segoe UI" panose="020B0502040204020203"/>
                <a:cs typeface="Segoe UI" panose="020B0502040204020203"/>
              </a:rPr>
              <a:t>Thiết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kế</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gọn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nhẹ</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VivoBook</a:t>
            </a:r>
            <a:r>
              <a:rPr lang="en-US" sz="1600" dirty="0">
                <a:solidFill>
                  <a:schemeClr val="tx1"/>
                </a:solidFill>
                <a:latin typeface="Segoe UI" panose="020B0502040204020203"/>
                <a:cs typeface="Segoe UI" panose="020B0502040204020203"/>
              </a:rPr>
              <a:t> 15 </a:t>
            </a:r>
            <a:r>
              <a:rPr lang="en-US" sz="1600" err="1">
                <a:solidFill>
                  <a:schemeClr val="tx1"/>
                </a:solidFill>
                <a:latin typeface="Segoe UI" panose="020B0502040204020203"/>
                <a:cs typeface="Segoe UI" panose="020B0502040204020203"/>
              </a:rPr>
              <a:t>thường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có</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thiết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kế</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mỏng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nhẹ</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dễ</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dàng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mang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theo</a:t>
            </a:r>
            <a:r>
              <a:rPr lang="en-US" sz="1600" dirty="0">
                <a:solidFill>
                  <a:schemeClr val="tx1"/>
                </a:solidFill>
                <a:latin typeface="Segoe UI" panose="020B0502040204020203"/>
                <a:cs typeface="Segoe UI" panose="020B0502040204020203"/>
              </a:rPr>
              <a:t> di </a:t>
            </a:r>
            <a:r>
              <a:rPr lang="en-US" sz="1600" err="1">
                <a:solidFill>
                  <a:schemeClr val="tx1"/>
                </a:solidFill>
                <a:latin typeface="Segoe UI" panose="020B0502040204020203"/>
                <a:cs typeface="Segoe UI" panose="020B0502040204020203"/>
              </a:rPr>
              <a:t>chuyển</a:t>
            </a:r>
            <a:r>
              <a:rPr lang="en-US" sz="1600" dirty="0">
                <a:solidFill>
                  <a:schemeClr val="tx1"/>
                </a:solidFill>
                <a:latin typeface="Segoe UI" panose="020B0502040204020203"/>
                <a:cs typeface="Segoe UI" panose="020B0502040204020203"/>
              </a:rPr>
              <a:t>.</a:t>
            </a:r>
          </a:p>
          <a:p>
            <a:r>
              <a:rPr lang="en-US" sz="1600" dirty="0">
                <a:solidFill>
                  <a:schemeClr val="tx1"/>
                </a:solidFill>
                <a:latin typeface="Segoe UI" panose="020B0502040204020203"/>
                <a:cs typeface="Segoe UI" panose="020B0502040204020203"/>
              </a:rPr>
              <a:t>Hiệu </a:t>
            </a:r>
            <a:r>
              <a:rPr lang="en-US" sz="1600" err="1">
                <a:solidFill>
                  <a:schemeClr val="tx1"/>
                </a:solidFill>
                <a:latin typeface="Segoe UI" panose="020B0502040204020203"/>
                <a:cs typeface="Segoe UI" panose="020B0502040204020203"/>
              </a:rPr>
              <a:t>suất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đủ</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cho</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cầu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thông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thường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Với</a:t>
            </a:r>
            <a:r>
              <a:rPr lang="en-US" sz="1600" dirty="0">
                <a:solidFill>
                  <a:schemeClr val="tx1"/>
                </a:solidFill>
                <a:latin typeface="Segoe UI" panose="020B0502040204020203"/>
                <a:cs typeface="Segoe UI" panose="020B0502040204020203"/>
              </a:rPr>
              <a:t> CPU Intel Core i5, RAM </a:t>
            </a:r>
            <a:r>
              <a:rPr lang="en-US" sz="1600" err="1">
                <a:solidFill>
                  <a:schemeClr val="tx1"/>
                </a:solidFill>
                <a:latin typeface="Segoe UI" panose="020B0502040204020203"/>
                <a:cs typeface="Segoe UI" panose="020B0502040204020203"/>
              </a:rPr>
              <a:t>đủ</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lớn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và</a:t>
            </a:r>
            <a:r>
              <a:rPr lang="en-US" sz="1600" dirty="0">
                <a:solidFill>
                  <a:schemeClr val="tx1"/>
                </a:solidFill>
                <a:latin typeface="Segoe UI" panose="020B0502040204020203"/>
                <a:cs typeface="Segoe UI" panose="020B0502040204020203"/>
              </a:rPr>
              <a:t> ổ </a:t>
            </a:r>
            <a:r>
              <a:rPr lang="en-US" sz="1600" err="1">
                <a:solidFill>
                  <a:schemeClr val="tx1"/>
                </a:solidFill>
                <a:latin typeface="Segoe UI" panose="020B0502040204020203"/>
                <a:cs typeface="Segoe UI" panose="020B0502040204020203"/>
              </a:rPr>
              <a:t>cứng</a:t>
            </a:r>
            <a:r>
              <a:rPr lang="en-US" sz="1600" dirty="0">
                <a:solidFill>
                  <a:schemeClr val="tx1"/>
                </a:solidFill>
                <a:latin typeface="Segoe UI" panose="020B0502040204020203"/>
                <a:cs typeface="Segoe UI" panose="020B0502040204020203"/>
              </a:rPr>
              <a:t> SSD, </a:t>
            </a:r>
            <a:r>
              <a:rPr lang="en-US" sz="1600" err="1">
                <a:solidFill>
                  <a:schemeClr val="tx1"/>
                </a:solidFill>
                <a:latin typeface="Segoe UI" panose="020B0502040204020203"/>
                <a:cs typeface="Segoe UI" panose="020B0502040204020203"/>
              </a:rPr>
              <a:t>máy</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có</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thể</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xử</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lý</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tốt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các</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cầu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công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việc</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và</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giải</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trí</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thông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thường</a:t>
            </a:r>
            <a:r>
              <a:rPr lang="en-US" sz="1600" dirty="0">
                <a:solidFill>
                  <a:schemeClr val="tx1"/>
                </a:solidFill>
                <a:latin typeface="Segoe UI" panose="020B0502040204020203"/>
                <a:cs typeface="Segoe UI" panose="020B0502040204020203"/>
              </a:rPr>
              <a:t>.</a:t>
            </a:r>
          </a:p>
          <a:p>
            <a:r>
              <a:rPr lang="en-US" sz="1600" err="1">
                <a:solidFill>
                  <a:schemeClr val="tx1"/>
                </a:solidFill>
                <a:latin typeface="Segoe UI" panose="020B0502040204020203"/>
                <a:cs typeface="Segoe UI" panose="020B0502040204020203"/>
              </a:rPr>
              <a:t>Khả</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năng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đa</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nhiệm</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Ưu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điểm</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của</a:t>
            </a:r>
            <a:r>
              <a:rPr lang="en-US" sz="1600" dirty="0">
                <a:solidFill>
                  <a:schemeClr val="tx1"/>
                </a:solidFill>
                <a:latin typeface="Segoe UI" panose="020B0502040204020203"/>
                <a:cs typeface="Segoe UI" panose="020B0502040204020203"/>
              </a:rPr>
              <a:t> CPU i5 </a:t>
            </a:r>
            <a:r>
              <a:rPr lang="en-US" sz="1600" err="1">
                <a:solidFill>
                  <a:schemeClr val="tx1"/>
                </a:solidFill>
                <a:latin typeface="Segoe UI" panose="020B0502040204020203"/>
                <a:cs typeface="Segoe UI" panose="020B0502040204020203"/>
              </a:rPr>
              <a:t>kết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hợp</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với</a:t>
            </a:r>
            <a:r>
              <a:rPr lang="en-US" sz="1600" dirty="0">
                <a:solidFill>
                  <a:schemeClr val="tx1"/>
                </a:solidFill>
                <a:latin typeface="Segoe UI" panose="020B0502040204020203"/>
                <a:cs typeface="Segoe UI" panose="020B0502040204020203"/>
              </a:rPr>
              <a:t> RAM </a:t>
            </a:r>
            <a:r>
              <a:rPr lang="en-US" sz="1600" err="1">
                <a:solidFill>
                  <a:schemeClr val="tx1"/>
                </a:solidFill>
                <a:latin typeface="Segoe UI" panose="020B0502040204020203"/>
                <a:cs typeface="Segoe UI" panose="020B0502040204020203"/>
              </a:rPr>
              <a:t>đủ</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lớn</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giúp</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máy</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có</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khả</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năng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đa</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nhiệm</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tốt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chạy</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nhiều</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ứng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dụng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cùng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một</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lúc</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mà</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không</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gặp</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trở</a:t>
            </a:r>
            <a:r>
              <a:rPr lang="en-US" sz="1600" dirty="0">
                <a:solidFill>
                  <a:schemeClr val="tx1"/>
                </a:solidFill>
                <a:latin typeface="Segoe UI" panose="020B0502040204020203"/>
                <a:cs typeface="Segoe UI" panose="020B0502040204020203"/>
              </a:rPr>
              <a:t> </a:t>
            </a:r>
            <a:r>
              <a:rPr lang="en-US" sz="1600" err="1">
                <a:solidFill>
                  <a:schemeClr val="tx1"/>
                </a:solidFill>
                <a:latin typeface="Segoe UI" panose="020B0502040204020203"/>
                <a:cs typeface="Segoe UI" panose="020B0502040204020203"/>
              </a:rPr>
              <a:t>ngại</a:t>
            </a:r>
            <a:r>
              <a:rPr lang="en-US" sz="1600" dirty="0">
                <a:solidFill>
                  <a:schemeClr val="tx1"/>
                </a:solidFill>
                <a:latin typeface="Segoe UI" panose="020B0502040204020203"/>
                <a:cs typeface="Segoe UI" panose="020B0502040204020203"/>
              </a:rPr>
              <a:t>.</a:t>
            </a:r>
            <a:endParaRPr lang="en-US" sz="1600" dirty="0">
              <a:solidFill>
                <a:schemeClr val="tx1"/>
              </a:solidFill>
            </a:endParaRPr>
          </a:p>
          <a:p>
            <a:pPr algn="l"/>
            <a:endParaRPr lang="en-US" sz="1600" dirty="0">
              <a:solidFill>
                <a:schemeClr val="tx1"/>
              </a:solidFill>
            </a:endParaRPr>
          </a:p>
        </p:txBody>
      </p:sp>
      <p:sp>
        <p:nvSpPr>
          <p:cNvPr id="15" name="Rounded Rectangle 14"/>
          <p:cNvSpPr/>
          <p:nvPr/>
        </p:nvSpPr>
        <p:spPr>
          <a:xfrm>
            <a:off x="6244921"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lIns="91440" tIns="45720" rIns="91440" bIns="45720" rtlCol="0" anchor="ctr"/>
          <a:lstStyle/>
          <a:p>
            <a:r>
              <a:rPr lang="en-US" sz="1600" dirty="0">
                <a:solidFill>
                  <a:schemeClr val="tx1"/>
                </a:solidFill>
                <a:latin typeface="Calibri" panose="020F0502020204030204"/>
                <a:cs typeface="Times New Roman" panose="02020603050405020304"/>
              </a:rPr>
              <a:t>Hiệu </a:t>
            </a:r>
            <a:r>
              <a:rPr lang="en-US" sz="1600" dirty="0" err="1">
                <a:solidFill>
                  <a:schemeClr val="tx1"/>
                </a:solidFill>
                <a:latin typeface="Calibri" panose="020F0502020204030204"/>
                <a:cs typeface="Times New Roman" panose="02020603050405020304"/>
              </a:rPr>
              <a:t>năng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hạn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chế</a:t>
            </a:r>
            <a:r>
              <a:rPr lang="en-US" sz="1600" dirty="0">
                <a:solidFill>
                  <a:schemeClr val="tx1"/>
                </a:solidFill>
                <a:latin typeface="Calibri" panose="020F0502020204030204"/>
                <a:cs typeface="Times New Roman" panose="02020603050405020304"/>
              </a:rPr>
              <a:t>: Dù </a:t>
            </a:r>
            <a:r>
              <a:rPr lang="en-US" sz="1600" dirty="0" err="1">
                <a:solidFill>
                  <a:schemeClr val="tx1"/>
                </a:solidFill>
                <a:latin typeface="Calibri" panose="020F0502020204030204"/>
                <a:cs typeface="Times New Roman" panose="02020603050405020304"/>
              </a:rPr>
              <a:t>có</a:t>
            </a:r>
            <a:r>
              <a:rPr lang="en-US" sz="1600" dirty="0">
                <a:solidFill>
                  <a:schemeClr val="tx1"/>
                </a:solidFill>
                <a:latin typeface="Calibri" panose="020F0502020204030204"/>
                <a:cs typeface="Times New Roman" panose="02020603050405020304"/>
              </a:rPr>
              <a:t> card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tích</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hợp</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nhưng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hiệu</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năng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của</a:t>
            </a:r>
            <a:r>
              <a:rPr lang="en-US" sz="1600" dirty="0">
                <a:solidFill>
                  <a:schemeClr val="tx1"/>
                </a:solidFill>
                <a:latin typeface="Calibri" panose="020F0502020204030204"/>
                <a:cs typeface="Times New Roman" panose="02020603050405020304"/>
              </a:rPr>
              <a:t> Intel Iris Xe Graphics </a:t>
            </a:r>
            <a:r>
              <a:rPr lang="en-US" sz="1600" dirty="0" err="1">
                <a:solidFill>
                  <a:schemeClr val="tx1"/>
                </a:solidFill>
                <a:latin typeface="Calibri" panose="020F0502020204030204"/>
                <a:cs typeface="Times New Roman" panose="02020603050405020304"/>
              </a:rPr>
              <a:t>không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sánh</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kịp</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với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các</a:t>
            </a:r>
            <a:r>
              <a:rPr lang="en-US" sz="1600" dirty="0">
                <a:solidFill>
                  <a:schemeClr val="tx1"/>
                </a:solidFill>
                <a:latin typeface="Calibri" panose="020F0502020204030204"/>
                <a:cs typeface="Times New Roman" panose="02020603050405020304"/>
              </a:rPr>
              <a:t> card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rời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cao</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cấp</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điều</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này</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có</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là</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một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hạn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chế</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đối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với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người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dùng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cần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xử</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lý</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hoặc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chơi</a:t>
            </a:r>
            <a:r>
              <a:rPr lang="en-US" sz="1600" dirty="0">
                <a:solidFill>
                  <a:schemeClr val="tx1"/>
                </a:solidFill>
                <a:latin typeface="Calibri" panose="020F0502020204030204"/>
                <a:cs typeface="Times New Roman" panose="02020603050405020304"/>
              </a:rPr>
              <a:t> game </a:t>
            </a:r>
            <a:r>
              <a:rPr lang="en-US" sz="1600" dirty="0" err="1">
                <a:solidFill>
                  <a:schemeClr val="tx1"/>
                </a:solidFill>
                <a:latin typeface="Calibri" panose="020F0502020204030204"/>
                <a:cs typeface="Times New Roman" panose="02020603050405020304"/>
              </a:rPr>
              <a:t>đòi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hỏi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nhiều</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tài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nguyên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đồ</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họa</a:t>
            </a:r>
            <a:r>
              <a:rPr lang="en-US" sz="1600" dirty="0">
                <a:solidFill>
                  <a:schemeClr val="tx1"/>
                </a:solidFill>
                <a:latin typeface="Calibri" panose="020F0502020204030204"/>
                <a:cs typeface="Times New Roman" panose="02020603050405020304"/>
              </a:rPr>
              <a:t>.</a:t>
            </a:r>
          </a:p>
          <a:p>
            <a:r>
              <a:rPr lang="en-US" sz="1600" dirty="0" err="1">
                <a:solidFill>
                  <a:schemeClr val="tx1"/>
                </a:solidFill>
                <a:latin typeface="Calibri" panose="020F0502020204030204"/>
                <a:cs typeface="Times New Roman" panose="02020603050405020304"/>
              </a:rPr>
              <a:t>Thời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lượng</a:t>
            </a:r>
            <a:r>
              <a:rPr lang="en-US" sz="1600" dirty="0">
                <a:solidFill>
                  <a:schemeClr val="tx1"/>
                </a:solidFill>
                <a:latin typeface="Calibri" panose="020F0502020204030204"/>
                <a:cs typeface="Times New Roman" panose="02020603050405020304"/>
              </a:rPr>
              <a:t> pin </a:t>
            </a:r>
            <a:r>
              <a:rPr lang="en-US" sz="1600" dirty="0" err="1">
                <a:solidFill>
                  <a:schemeClr val="tx1"/>
                </a:solidFill>
                <a:latin typeface="Calibri" panose="020F0502020204030204"/>
                <a:cs typeface="Times New Roman" panose="02020603050405020304"/>
              </a:rPr>
              <a:t>không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đáng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Mặc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dù</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không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phải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lúc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nào</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cũng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là</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trường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hợp</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nhưng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một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số</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mẫu</a:t>
            </a:r>
            <a:r>
              <a:rPr lang="en-US" sz="1600" dirty="0">
                <a:solidFill>
                  <a:schemeClr val="tx1"/>
                </a:solidFill>
                <a:latin typeface="Calibri" panose="020F0502020204030204"/>
                <a:cs typeface="Times New Roman" panose="02020603050405020304"/>
              </a:rPr>
              <a:t> laptop </a:t>
            </a:r>
            <a:r>
              <a:rPr lang="en-US" sz="1600" dirty="0" err="1">
                <a:solidFill>
                  <a:schemeClr val="tx1"/>
                </a:solidFill>
                <a:latin typeface="Calibri" panose="020F0502020204030204"/>
                <a:cs typeface="Times New Roman" panose="02020603050405020304"/>
              </a:rPr>
              <a:t>VivoBook</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có</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gặp</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phải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vấn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đề</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về</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thời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lượng</a:t>
            </a:r>
            <a:r>
              <a:rPr lang="en-US" sz="1600" dirty="0">
                <a:solidFill>
                  <a:schemeClr val="tx1"/>
                </a:solidFill>
                <a:latin typeface="Calibri" panose="020F0502020204030204"/>
                <a:cs typeface="Times New Roman" panose="02020603050405020304"/>
              </a:rPr>
              <a:t> pin </a:t>
            </a:r>
            <a:r>
              <a:rPr lang="en-US" sz="1600" dirty="0" err="1">
                <a:solidFill>
                  <a:schemeClr val="tx1"/>
                </a:solidFill>
                <a:latin typeface="Calibri" panose="020F0502020204030204"/>
                <a:cs typeface="Times New Roman" panose="02020603050405020304"/>
              </a:rPr>
              <a:t>không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đáng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kể</a:t>
            </a:r>
            <a:r>
              <a:rPr lang="en-US" sz="1600" dirty="0">
                <a:solidFill>
                  <a:schemeClr val="tx1"/>
                </a:solidFill>
                <a:latin typeface="Calibri" panose="020F0502020204030204"/>
                <a:cs typeface="Times New Roman" panose="02020603050405020304"/>
              </a:rPr>
              <a:t> so </a:t>
            </a:r>
            <a:r>
              <a:rPr lang="en-US" sz="1600" dirty="0" err="1">
                <a:solidFill>
                  <a:schemeClr val="tx1"/>
                </a:solidFill>
                <a:latin typeface="Calibri" panose="020F0502020204030204"/>
                <a:cs typeface="Times New Roman" panose="02020603050405020304"/>
              </a:rPr>
              <a:t>với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các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đối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thủ</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cùng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phân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khúc</a:t>
            </a:r>
            <a:r>
              <a:rPr lang="en-US" sz="1600" dirty="0">
                <a:solidFill>
                  <a:schemeClr val="tx1"/>
                </a:solidFill>
                <a:latin typeface="Calibri" panose="020F0502020204030204"/>
                <a:cs typeface="Times New Roman" panose="02020603050405020304"/>
              </a:rPr>
              <a:t>.</a:t>
            </a:r>
          </a:p>
          <a:p>
            <a:r>
              <a:rPr lang="en-US" sz="1600" dirty="0" err="1">
                <a:solidFill>
                  <a:schemeClr val="tx1"/>
                </a:solidFill>
                <a:latin typeface="Calibri" panose="020F0502020204030204"/>
                <a:cs typeface="Times New Roman" panose="02020603050405020304"/>
              </a:rPr>
              <a:t>Khả</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năng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tản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nhiệt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có</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bị</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hạn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chế</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Với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các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ứng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dụng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nặng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hoặc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khi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làm</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việc</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trong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môi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trường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nhiệt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đới</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khả</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năng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tản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nhiệt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của</a:t>
            </a:r>
            <a:r>
              <a:rPr lang="en-US" sz="1600" dirty="0">
                <a:solidFill>
                  <a:schemeClr val="tx1"/>
                </a:solidFill>
                <a:latin typeface="Calibri" panose="020F0502020204030204"/>
                <a:cs typeface="Times New Roman" panose="02020603050405020304"/>
              </a:rPr>
              <a:t> laptop </a:t>
            </a:r>
            <a:r>
              <a:rPr lang="en-US" sz="1600" dirty="0" err="1">
                <a:solidFill>
                  <a:schemeClr val="tx1"/>
                </a:solidFill>
                <a:latin typeface="Calibri" panose="020F0502020204030204"/>
                <a:cs typeface="Times New Roman" panose="02020603050405020304"/>
              </a:rPr>
              <a:t>có</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thể</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bị</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hạn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chế</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dẫn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đến</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tình</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trạng</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quá</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nhiệt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và</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giảm</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hiệu</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suất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hoạt</a:t>
            </a:r>
            <a:r>
              <a:rPr lang="en-US" sz="1600" dirty="0">
                <a:solidFill>
                  <a:schemeClr val="tx1"/>
                </a:solidFill>
                <a:latin typeface="Calibri" panose="020F0502020204030204"/>
                <a:cs typeface="Times New Roman" panose="02020603050405020304"/>
              </a:rPr>
              <a:t> </a:t>
            </a:r>
            <a:r>
              <a:rPr lang="en-US" sz="1600" dirty="0" err="1">
                <a:solidFill>
                  <a:schemeClr val="tx1"/>
                </a:solidFill>
                <a:latin typeface="Calibri" panose="020F0502020204030204"/>
                <a:cs typeface="Times New Roman" panose="02020603050405020304"/>
              </a:rPr>
              <a:t>động</a:t>
            </a:r>
            <a:endParaRPr lang="en-US" sz="1600" dirty="0">
              <a:solidFill>
                <a:schemeClr val="tx1"/>
              </a:solidFill>
              <a:latin typeface="Calibri" panose="020F0502020204030204"/>
              <a:cs typeface="Calibri" panose="020F0502020204030204"/>
            </a:endParaRPr>
          </a:p>
          <a:p>
            <a:pPr algn="l"/>
            <a:endParaRPr lang="en-US"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vi-VN" altLang="zh-CN"/>
          </a:p>
          <a:p>
            <a:pPr algn="ctr"/>
            <a:r>
              <a:rPr lang="en-US" altLang="zh-CN" sz="2400" b="1"/>
              <a:t>(</a:t>
            </a:r>
            <a:r>
              <a:rPr lang="vi-VN" altLang="zh-CN" sz="2400" b="1"/>
              <a:t> NGÔ VĂN LỰC )</a:t>
            </a:r>
            <a:endParaRPr lang="zh-CN" altLang="en-US" sz="2400" b="1"/>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p>
          </p:txBody>
        </p:sp>
      </p:grpSp>
      <p:sp>
        <p:nvSpPr>
          <p:cNvPr id="3" name="Text Box 2"/>
          <p:cNvSpPr txBox="1"/>
          <p:nvPr/>
        </p:nvSpPr>
        <p:spPr>
          <a:xfrm>
            <a:off x="2338070" y="246380"/>
            <a:ext cx="9159875" cy="645160"/>
          </a:xfrm>
          <a:prstGeom prst="rect">
            <a:avLst/>
          </a:prstGeom>
          <a:noFill/>
        </p:spPr>
        <p:txBody>
          <a:bodyPr wrap="square" rtlCol="0">
            <a:spAutoFit/>
          </a:bodyPr>
          <a:lstStyle/>
          <a:p>
            <a:pPr algn="ctr"/>
            <a:endParaRPr lang="en-US" sz="3600" b="1">
              <a:solidFill>
                <a:schemeClr val="bg1"/>
              </a:solidFill>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vi-VN" sz="2000">
                <a:solidFill>
                  <a:schemeClr val="tx1"/>
                </a:solidFill>
                <a:latin typeface="Calibri" panose="020F0502020204030204" charset="0"/>
                <a:cs typeface="Calibri" panose="020F0502020204030204" charset="0"/>
              </a:rPr>
              <a:t>Chip Apple M2 8-Core: </a:t>
            </a:r>
          </a:p>
          <a:p>
            <a:pPr algn="l"/>
            <a:r>
              <a:rPr lang="vi-VN" sz="2000">
                <a:solidFill>
                  <a:schemeClr val="tx1"/>
                </a:solidFill>
                <a:latin typeface="Calibri" panose="020F0502020204030204" charset="0"/>
                <a:cs typeface="Calibri" panose="020F0502020204030204" charset="0"/>
              </a:rPr>
              <a:t>Số lõi/Số luồng: 	8/8 </a:t>
            </a:r>
          </a:p>
          <a:p>
            <a:pPr algn="l"/>
            <a:r>
              <a:rPr lang="vi-VN" sz="2000">
                <a:solidFill>
                  <a:schemeClr val="tx1"/>
                </a:solidFill>
                <a:latin typeface="Calibri" panose="020F0502020204030204" charset="0"/>
                <a:cs typeface="Calibri" panose="020F0502020204030204" charset="0"/>
              </a:rPr>
              <a:t>Tốc độ cơ bản: 	2.3 GHz  </a:t>
            </a:r>
          </a:p>
          <a:p>
            <a:pPr algn="l"/>
            <a:r>
              <a:rPr lang="vi-VN" sz="2000">
                <a:solidFill>
                  <a:schemeClr val="tx1"/>
                </a:solidFill>
                <a:latin typeface="Calibri" panose="020F0502020204030204" charset="0"/>
                <a:cs typeface="Calibri" panose="020F0502020204030204" charset="0"/>
              </a:rPr>
              <a:t>Tốc độ Turbo tối đa: 4.8GHz </a:t>
            </a:r>
          </a:p>
          <a:p>
            <a:pPr algn="l"/>
            <a:r>
              <a:rPr lang="vi-VN" sz="2000">
                <a:solidFill>
                  <a:schemeClr val="tx1"/>
                </a:solidFill>
                <a:latin typeface="Calibri" panose="020F0502020204030204" charset="0"/>
                <a:cs typeface="Calibri" panose="020F0502020204030204" charset="0"/>
              </a:rPr>
              <a:t>Bộ nhớ cache L3: 	    16 MB TDP (Thermal Design Power):  18W</a:t>
            </a:r>
            <a:endParaRPr lang="en-US" sz="2000">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1"/>
            <a:r>
              <a:rPr lang="en-US" sz="2000">
                <a:solidFill>
                  <a:schemeClr val="tx1"/>
                </a:solidFill>
                <a:latin typeface="Calibri" panose="020F0502020204030204" charset="0"/>
                <a:cs typeface="Calibri" panose="020F0502020204030204" charset="0"/>
              </a:rPr>
              <a:t>Card </a:t>
            </a:r>
            <a:r>
              <a:rPr lang="vi-VN" sz="2000">
                <a:solidFill>
                  <a:schemeClr val="tx1"/>
                </a:solidFill>
                <a:latin typeface="Calibri" panose="020F0502020204030204" charset="0"/>
                <a:cs typeface="Calibri" panose="020F0502020204030204" charset="0"/>
              </a:rPr>
              <a:t>	</a:t>
            </a:r>
            <a:r>
              <a:rPr lang="en-US" sz="2000">
                <a:solidFill>
                  <a:schemeClr val="tx1"/>
                </a:solidFill>
                <a:latin typeface="Calibri" panose="020F0502020204030204" charset="0"/>
                <a:cs typeface="Calibri" panose="020F0502020204030204" charset="0"/>
              </a:rPr>
              <a:t>onboard </a:t>
            </a:r>
            <a:endParaRPr lang="vi-VN" sz="2000">
              <a:solidFill>
                <a:schemeClr val="tx1"/>
              </a:solidFill>
              <a:latin typeface="Calibri" panose="020F0502020204030204" charset="0"/>
              <a:cs typeface="Calibri" panose="020F0502020204030204" charset="0"/>
            </a:endParaRPr>
          </a:p>
          <a:p>
            <a:pPr lvl="1"/>
            <a:r>
              <a:rPr lang="en-US" sz="2000">
                <a:solidFill>
                  <a:schemeClr val="tx1"/>
                </a:solidFill>
                <a:latin typeface="Calibri" panose="020F0502020204030204" charset="0"/>
                <a:cs typeface="Calibri" panose="020F0502020204030204" charset="0"/>
              </a:rPr>
              <a:t>Hãng	Apple </a:t>
            </a:r>
            <a:endParaRPr lang="vi-VN" sz="2000">
              <a:solidFill>
                <a:schemeClr val="tx1"/>
              </a:solidFill>
              <a:latin typeface="Calibri" panose="020F0502020204030204" charset="0"/>
              <a:cs typeface="Calibri" panose="020F0502020204030204" charset="0"/>
            </a:endParaRPr>
          </a:p>
          <a:p>
            <a:pPr lvl="1"/>
            <a:r>
              <a:rPr lang="en-US" sz="2000">
                <a:solidFill>
                  <a:schemeClr val="tx1"/>
                </a:solidFill>
                <a:latin typeface="Calibri" panose="020F0502020204030204" charset="0"/>
                <a:cs typeface="Calibri" panose="020F0502020204030204" charset="0"/>
              </a:rPr>
              <a:t>Model	GPU 8 nhân</a:t>
            </a:r>
            <a:endParaRPr sz="2000">
              <a:solidFill>
                <a:schemeClr val="tx1"/>
              </a:solidFill>
              <a:latin typeface="Calibri" panose="020F0502020204030204" charset="0"/>
              <a:cs typeface="Calibri" panose="020F0502020204030204" charset="0"/>
            </a:endParaRPr>
          </a:p>
        </p:txBody>
      </p:sp>
      <p:sp>
        <p:nvSpPr>
          <p:cNvPr id="4" name="Text Box 2"/>
          <p:cNvSpPr txBox="1"/>
          <p:nvPr/>
        </p:nvSpPr>
        <p:spPr>
          <a:xfrm>
            <a:off x="2012315" y="245745"/>
            <a:ext cx="9159875" cy="523220"/>
          </a:xfrm>
          <a:prstGeom prst="rect">
            <a:avLst/>
          </a:prstGeom>
          <a:noFill/>
        </p:spPr>
        <p:txBody>
          <a:bodyPr wrap="square" lIns="91440" tIns="45720" rIns="91440" bIns="45720" rtlCol="0" anchor="t">
            <a:spAutoFit/>
          </a:bodyPr>
          <a:lstStyle/>
          <a:p>
            <a:pPr algn="ctr"/>
            <a:r>
              <a:rPr lang="en-US" sz="2800" b="1">
                <a:solidFill>
                  <a:srgbClr val="FFFFFF"/>
                </a:solidFill>
                <a:ea typeface="+mn-lt"/>
                <a:cs typeface="+mn-lt"/>
              </a:rPr>
              <a:t>MacBook Air 13 inch M2 2022</a:t>
            </a:r>
            <a:endParaRPr lang="en-US" sz="2800">
              <a:solidFill>
                <a:srgbClr val="FFFFFF"/>
              </a:solidFill>
              <a:ea typeface="+mn-lt"/>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7617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vi-VN" altLang="zh-CN" sz="2400">
                <a:solidFill>
                  <a:schemeClr val="tx1"/>
                </a:solidFill>
                <a:latin typeface="Calibri" panose="020F0502020204030204" charset="0"/>
                <a:cs typeface="Calibri" panose="020F0502020204030204" charset="0"/>
              </a:rPr>
              <a:t>Loại SSD 	M2. PCIe</a:t>
            </a:r>
          </a:p>
          <a:p>
            <a:r>
              <a:rPr lang="en-US" sz="2400">
                <a:solidFill>
                  <a:schemeClr val="tx1"/>
                </a:solidFill>
                <a:latin typeface="Calibri" panose="020F0502020204030204" charset="0"/>
                <a:ea typeface="Calibri" panose="020F0502020204030204" charset="0"/>
                <a:cs typeface="Calibri" panose="020F0502020204030204" charset="0"/>
              </a:rPr>
              <a:t>Tốc độ đọc: </a:t>
            </a:r>
            <a:r>
              <a:rPr lang="vi-VN" sz="2400">
                <a:solidFill>
                  <a:schemeClr val="tx1"/>
                </a:solidFill>
                <a:latin typeface="Calibri" panose="020F0502020204030204" charset="0"/>
                <a:ea typeface="Calibri" panose="020F0502020204030204" charset="0"/>
                <a:cs typeface="Calibri" panose="020F0502020204030204" charset="0"/>
              </a:rPr>
              <a:t>	3200</a:t>
            </a:r>
            <a:r>
              <a:rPr lang="en-US" sz="2400">
                <a:solidFill>
                  <a:schemeClr val="tx1"/>
                </a:solidFill>
                <a:latin typeface="Calibri" panose="020F0502020204030204" charset="0"/>
                <a:ea typeface="Calibri" panose="020F0502020204030204" charset="0"/>
                <a:cs typeface="Calibri" panose="020F0502020204030204" charset="0"/>
              </a:rPr>
              <a:t> MB/s</a:t>
            </a:r>
          </a:p>
          <a:p>
            <a:r>
              <a:rPr lang="en-US" sz="2400">
                <a:solidFill>
                  <a:schemeClr val="tx1"/>
                </a:solidFill>
                <a:latin typeface="Calibri" panose="020F0502020204030204" charset="0"/>
                <a:ea typeface="Calibri" panose="020F0502020204030204" charset="0"/>
                <a:cs typeface="Calibri" panose="020F0502020204030204" charset="0"/>
              </a:rPr>
              <a:t>Tốc độ ghi: </a:t>
            </a:r>
            <a:r>
              <a:rPr lang="vi-VN" sz="2400">
                <a:solidFill>
                  <a:schemeClr val="tx1"/>
                </a:solidFill>
                <a:latin typeface="Calibri" panose="020F0502020204030204" charset="0"/>
                <a:ea typeface="Calibri" panose="020F0502020204030204" charset="0"/>
                <a:cs typeface="Calibri" panose="020F0502020204030204" charset="0"/>
              </a:rPr>
              <a:t>	3000</a:t>
            </a:r>
            <a:r>
              <a:rPr lang="en-US" sz="2400">
                <a:solidFill>
                  <a:schemeClr val="tx1"/>
                </a:solidFill>
                <a:latin typeface="Calibri" panose="020F0502020204030204" charset="0"/>
                <a:ea typeface="Calibri" panose="020F0502020204030204" charset="0"/>
                <a:cs typeface="Calibri" panose="020F0502020204030204" charset="0"/>
              </a:rPr>
              <a:t> MB/s</a:t>
            </a:r>
            <a:r>
              <a:rPr lang="vi-VN" altLang="zh-CN" sz="2400">
                <a:solidFill>
                  <a:schemeClr val="tx1"/>
                </a:solidFill>
                <a:latin typeface="Calibri" panose="020F0502020204030204" charset="0"/>
                <a:ea typeface="Calibri" panose="020F0502020204030204" charset="0"/>
                <a:cs typeface="Calibri" panose="020F0502020204030204" charset="0"/>
              </a:rPr>
              <a:t> </a:t>
            </a:r>
          </a:p>
          <a:p>
            <a:pPr algn="l"/>
            <a:r>
              <a:rPr lang="vi-VN" altLang="zh-CN" sz="2400">
                <a:solidFill>
                  <a:schemeClr val="tx1"/>
                </a:solidFill>
                <a:latin typeface="Calibri" panose="020F0502020204030204" charset="0"/>
                <a:cs typeface="Calibri" panose="020F0502020204030204" charset="0"/>
              </a:rPr>
              <a:t>Dung lượng	256 GB RAM</a:t>
            </a:r>
          </a:p>
          <a:p>
            <a:pPr algn="l"/>
            <a:endParaRPr lang="vi-VN" altLang="zh-CN"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vi-VN" altLang="zh-CN" sz="2400">
                <a:solidFill>
                  <a:schemeClr val="tx1"/>
                </a:solidFill>
                <a:latin typeface="Calibri" panose="020F0502020204030204" charset="0"/>
                <a:cs typeface="Calibri" panose="020F0502020204030204" charset="0"/>
              </a:rPr>
              <a:t>Dung lượng 	RAM 8GB </a:t>
            </a:r>
          </a:p>
          <a:p>
            <a:pPr algn="l"/>
            <a:r>
              <a:rPr lang="vi-VN" altLang="zh-CN" sz="2400">
                <a:solidFill>
                  <a:schemeClr val="tx1"/>
                </a:solidFill>
                <a:latin typeface="Calibri" panose="020F0502020204030204" charset="0"/>
                <a:cs typeface="Calibri" panose="020F0502020204030204" charset="0"/>
              </a:rPr>
              <a:t>Loại RAM	LPDDR4 </a:t>
            </a:r>
          </a:p>
          <a:p>
            <a:pPr algn="l"/>
            <a:r>
              <a:rPr lang="vi-VN" altLang="zh-CN" sz="2400">
                <a:solidFill>
                  <a:schemeClr val="tx1"/>
                </a:solidFill>
                <a:latin typeface="Calibri" panose="020F0502020204030204" charset="0"/>
                <a:cs typeface="Calibri" panose="020F0502020204030204" charset="0"/>
              </a:rPr>
              <a:t>Tốc độ RAM	3200MHz</a:t>
            </a:r>
            <a:endParaRPr lang="zh-CN" altLang="en-US" sz="2400">
              <a:solidFill>
                <a:schemeClr val="tx1"/>
              </a:solidFill>
              <a:latin typeface="Calibri" panose="020F0502020204030204" charset="0"/>
              <a:cs typeface="Calibri" panose="020F0502020204030204" charset="0"/>
            </a:endParaRPr>
          </a:p>
        </p:txBody>
      </p:sp>
      <p:sp>
        <p:nvSpPr>
          <p:cNvPr id="9" name="Text Box 2"/>
          <p:cNvSpPr txBox="1"/>
          <p:nvPr/>
        </p:nvSpPr>
        <p:spPr>
          <a:xfrm>
            <a:off x="1515744" y="588645"/>
            <a:ext cx="9159875" cy="523220"/>
          </a:xfrm>
          <a:prstGeom prst="rect">
            <a:avLst/>
          </a:prstGeom>
          <a:noFill/>
        </p:spPr>
        <p:txBody>
          <a:bodyPr wrap="square" lIns="91440" tIns="45720" rIns="91440" bIns="45720" rtlCol="0" anchor="t">
            <a:spAutoFit/>
          </a:bodyPr>
          <a:lstStyle/>
          <a:p>
            <a:pPr algn="ctr"/>
            <a:r>
              <a:rPr lang="en-US" sz="2800" b="1">
                <a:solidFill>
                  <a:srgbClr val="FFFFFF"/>
                </a:solidFill>
                <a:ea typeface="+mn-lt"/>
                <a:cs typeface="+mn-lt"/>
              </a:rPr>
              <a:t>MacBook Air 13 inch M2 2022</a:t>
            </a:r>
            <a:endParaRPr lang="en-US" sz="2800">
              <a:solidFill>
                <a:srgbClr val="FFFFFF"/>
              </a:solidFill>
              <a:ea typeface="+mn-lt"/>
              <a:cs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3"/>
            <a:r>
              <a:rPr lang="vi-VN" sz="2000">
                <a:solidFill>
                  <a:schemeClr val="tx1"/>
                </a:solidFill>
                <a:latin typeface="Calibri" panose="020F0502020204030204" charset="0"/>
                <a:cs typeface="Calibri" panose="020F0502020204030204" charset="0"/>
              </a:rPr>
              <a:t>Màn hình Kích thước: 	13.3 inch </a:t>
            </a:r>
          </a:p>
          <a:p>
            <a:pPr lvl="3"/>
            <a:r>
              <a:rPr lang="vi-VN" sz="2000">
                <a:solidFill>
                  <a:schemeClr val="tx1"/>
                </a:solidFill>
                <a:latin typeface="Calibri" panose="020F0502020204030204" charset="0"/>
                <a:cs typeface="Calibri" panose="020F0502020204030204" charset="0"/>
              </a:rPr>
              <a:t>Công nghệ màn hình		Retina </a:t>
            </a:r>
          </a:p>
          <a:p>
            <a:pPr lvl="3"/>
            <a:r>
              <a:rPr lang="vi-VN" sz="2000">
                <a:solidFill>
                  <a:schemeClr val="tx1"/>
                </a:solidFill>
                <a:latin typeface="Calibri" panose="020F0502020204030204" charset="0"/>
                <a:cs typeface="Calibri" panose="020F0502020204030204" charset="0"/>
              </a:rPr>
              <a:t>Độ phân giải: 		2560 x 1600 pixels </a:t>
            </a:r>
          </a:p>
          <a:p>
            <a:pPr lvl="3"/>
            <a:r>
              <a:rPr lang="vi-VN" sz="2000">
                <a:solidFill>
                  <a:schemeClr val="tx1"/>
                </a:solidFill>
                <a:latin typeface="Calibri" panose="020F0502020204030204" charset="0"/>
                <a:cs typeface="Calibri" panose="020F0502020204030204" charset="0"/>
              </a:rPr>
              <a:t>Tần số quét			60 Hz </a:t>
            </a:r>
          </a:p>
          <a:p>
            <a:pPr lvl="3"/>
            <a:r>
              <a:rPr lang="vi-VN" sz="2000">
                <a:solidFill>
                  <a:schemeClr val="tx1"/>
                </a:solidFill>
                <a:latin typeface="Calibri" panose="020F0502020204030204" charset="0"/>
                <a:cs typeface="Calibri" panose="020F0502020204030204" charset="0"/>
              </a:rPr>
              <a:t>Tấm nền			IPS </a:t>
            </a:r>
          </a:p>
          <a:p>
            <a:pPr lvl="3"/>
            <a:r>
              <a:rPr lang="vi-VN" sz="2000">
                <a:solidFill>
                  <a:schemeClr val="tx1"/>
                </a:solidFill>
                <a:latin typeface="Calibri" panose="020F0502020204030204" charset="0"/>
                <a:cs typeface="Calibri" panose="020F0502020204030204" charset="0"/>
              </a:rPr>
              <a:t>Hệ điều hành: 		macOS </a:t>
            </a:r>
          </a:p>
          <a:p>
            <a:pPr lvl="3"/>
            <a:r>
              <a:rPr lang="vi-VN" sz="2000">
                <a:solidFill>
                  <a:schemeClr val="tx1"/>
                </a:solidFill>
                <a:latin typeface="Calibri" panose="020F0502020204030204" charset="0"/>
                <a:cs typeface="Calibri" panose="020F0502020204030204" charset="0"/>
              </a:rPr>
              <a:t>Pin:				Lithium polymer </a:t>
            </a:r>
          </a:p>
          <a:p>
            <a:pPr lvl="3"/>
            <a:r>
              <a:rPr lang="vi-VN" sz="2000">
                <a:solidFill>
                  <a:schemeClr val="tx1"/>
                </a:solidFill>
                <a:latin typeface="Calibri" panose="020F0502020204030204" charset="0"/>
                <a:cs typeface="Calibri" panose="020F0502020204030204" charset="0"/>
              </a:rPr>
              <a:t>Trọng lượng: 		1.24 kg </a:t>
            </a:r>
          </a:p>
          <a:p>
            <a:pPr lvl="3"/>
            <a:r>
              <a:rPr lang="vi-VN" sz="2000">
                <a:solidFill>
                  <a:schemeClr val="tx1"/>
                </a:solidFill>
                <a:latin typeface="Calibri" panose="020F0502020204030204" charset="0"/>
                <a:cs typeface="Calibri" panose="020F0502020204030204" charset="0"/>
              </a:rPr>
              <a:t>Kích thước: 			30.41 x 21.5 x 1.13 cm </a:t>
            </a:r>
          </a:p>
          <a:p>
            <a:pPr lvl="3"/>
            <a:r>
              <a:rPr lang="vi-VN" sz="2000">
                <a:solidFill>
                  <a:schemeClr val="tx1"/>
                </a:solidFill>
                <a:latin typeface="Calibri" panose="020F0502020204030204" charset="0"/>
                <a:cs typeface="Calibri" panose="020F0502020204030204" charset="0"/>
              </a:rPr>
              <a:t>Bàn phím: 			Magic Keyboard </a:t>
            </a:r>
          </a:p>
          <a:p>
            <a:pPr lvl="3"/>
            <a:r>
              <a:rPr lang="vi-VN" sz="2000">
                <a:solidFill>
                  <a:schemeClr val="tx1"/>
                </a:solidFill>
                <a:latin typeface="Calibri" panose="020F0502020204030204" charset="0"/>
                <a:cs typeface="Calibri" panose="020F0502020204030204" charset="0"/>
              </a:rPr>
              <a:t>Trackpad: 			Force Touch Trackpad</a:t>
            </a:r>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a:solidFill>
                  <a:srgbClr val="FFFFFF"/>
                </a:solidFill>
                <a:ea typeface="+mn-lt"/>
                <a:cs typeface="+mn-lt"/>
                <a:sym typeface="+mn-ea"/>
              </a:rPr>
              <a:t>MacBook Air 13 inch M2 2022</a:t>
            </a:r>
            <a:endParaRPr lang="en-US">
              <a:solidFill>
                <a:srgbClr val="FFFFFF"/>
              </a:solidFill>
              <a:ea typeface="+mn-lt"/>
              <a:cs typeface="+mn-lt"/>
            </a:endParaRPr>
          </a:p>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vi-VN">
                <a:solidFill>
                  <a:schemeClr val="tx1"/>
                </a:solidFill>
              </a:rPr>
              <a:t>Hiệu suất mạnh mẽ: Với chip M2 mới của Apple, MacBook Air cung cấp hiệu suất đa nhiệm mạnh mẽ, đủ để xử lý các tác vụ hàng ngày và cả những ứng dụng đòi hỏi tài nguyên cao. Thiết kế nhẹ nhàng và di động: MacBook Air có thiết kế mỏng nhẹ, giúp người dùng dễ dàng mang theo và sử dụng ở bất kỳ đâu. Hệ điều hành macOS: macOS cung cấp tính ổn định, bảo mật cao và tích hợp tốt với các sản phẩm và dịch vụ của Apple.</a:t>
            </a:r>
            <a:endParaRPr lang="en-US">
              <a:solidFill>
                <a:schemeClr val="tx1"/>
              </a:solidFill>
            </a:endParaRPr>
          </a:p>
        </p:txBody>
      </p:sp>
      <p:sp>
        <p:nvSpPr>
          <p:cNvPr id="15" name="Rounded Rectangle 14"/>
          <p:cNvSpPr/>
          <p:nvPr/>
        </p:nvSpPr>
        <p:spPr>
          <a:xfrm>
            <a:off x="6399530"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vi-VN">
                <a:solidFill>
                  <a:schemeClr val="tx1"/>
                </a:solidFill>
              </a:rPr>
              <a:t>Dung lượng lưu trữ hạn chế: Phiên bản cơ bản của MacBook Air thường có dung lượng lưu trữ thấp, có thể gây khó khăn cho người dùng có nhu cầu lưu trữ nhiều dữ liệu. Không có khả năng nâng cấp RAM: Trong nhiều trường hợp, MacBook Air không cho phép người dùng nâng cấp RAM sau khi mua, điều này có thể làm giảm sự linh hoạt và tuỳ biến của máy tính.</a:t>
            </a:r>
            <a:endParaRPr lang="en-US">
              <a:solidFill>
                <a:schemeClr val="tx1"/>
              </a:solidFill>
            </a:endParaRPr>
          </a:p>
        </p:txBody>
      </p:sp>
      <p:sp>
        <p:nvSpPr>
          <p:cNvPr id="3" name="Text Box 2"/>
          <p:cNvSpPr txBox="1"/>
          <p:nvPr/>
        </p:nvSpPr>
        <p:spPr>
          <a:xfrm>
            <a:off x="1334452" y="499437"/>
            <a:ext cx="9159875" cy="523220"/>
          </a:xfrm>
          <a:prstGeom prst="rect">
            <a:avLst/>
          </a:prstGeom>
          <a:noFill/>
        </p:spPr>
        <p:txBody>
          <a:bodyPr wrap="square" lIns="91440" tIns="45720" rIns="91440" bIns="45720" rtlCol="0" anchor="t">
            <a:spAutoFit/>
          </a:bodyPr>
          <a:lstStyle/>
          <a:p>
            <a:pPr algn="ctr"/>
            <a:r>
              <a:rPr lang="en-US" sz="2800" b="1">
                <a:solidFill>
                  <a:srgbClr val="FFFFFF"/>
                </a:solidFill>
                <a:ea typeface="+mn-lt"/>
                <a:cs typeface="+mn-lt"/>
              </a:rPr>
              <a:t>MacBook Air 13 inch M2 2022</a:t>
            </a:r>
            <a:endParaRPr lang="en-US" sz="2800">
              <a:solidFill>
                <a:srgbClr val="FFFFFF"/>
              </a:solidFill>
              <a:ea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endParaRPr lang="zh-CN" altLang="en-US" b="1" dirty="0">
                <a:solidFill>
                  <a:schemeClr val="bg1"/>
                </a:solidFill>
                <a:latin typeface="Calibri" panose="020F0502020204030204" charset="0"/>
                <a:cs typeface="Calibri" panose="020F0502020204030204" charset="0"/>
              </a:endParaRPr>
            </a:p>
          </p:txBody>
        </p:sp>
      </p:grpSp>
      <p:sp>
        <p:nvSpPr>
          <p:cNvPr id="3" name="Text Box 2"/>
          <p:cNvSpPr txBox="1"/>
          <p:nvPr/>
        </p:nvSpPr>
        <p:spPr>
          <a:xfrm>
            <a:off x="2338070" y="318770"/>
            <a:ext cx="9159875" cy="1198880"/>
          </a:xfrm>
          <a:prstGeom prst="rect">
            <a:avLst/>
          </a:prstGeom>
          <a:noFill/>
        </p:spPr>
        <p:txBody>
          <a:bodyPr wrap="square" rtlCol="0">
            <a:spAutoFit/>
          </a:bodyPr>
          <a:lstStyle/>
          <a:p>
            <a:pPr algn="ctr"/>
            <a:r>
              <a:rPr lang="en-US" sz="36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Lenovo </a:t>
            </a:r>
            <a:r>
              <a:rPr lang="en-US" sz="36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Thinkpad</a:t>
            </a:r>
            <a:r>
              <a:rPr lang="en-US" sz="36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 T14s</a:t>
            </a:r>
            <a:endParaRPr lang="vi-VN" sz="36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gn="ctr"/>
            <a:r>
              <a:rPr lang="vi-VN" sz="3600" b="1" dirty="0">
                <a:solidFill>
                  <a:schemeClr val="bg1"/>
                </a:solidFill>
                <a:latin typeface="Arial" panose="020B0604020202020204" pitchFamily="34" charset="0"/>
                <a:cs typeface="Arial" panose="020B0604020202020204" pitchFamily="34" charset="0"/>
                <a:sym typeface="+mn-ea"/>
              </a:rPr>
              <a:t>(Trần Minh Hoàng)</a:t>
            </a:r>
            <a:endParaRPr lang="en-US" sz="3600" b="1">
              <a:solidFill>
                <a:schemeClr val="bg1"/>
              </a:solidFill>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87000"/>
              </a:lnSpc>
              <a:spcAft>
                <a:spcPts val="800"/>
              </a:spcAft>
            </a:pPr>
            <a:r>
              <a:rPr lang="vi-VN" sz="2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Hãng</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CPU:</a:t>
            </a:r>
            <a:r>
              <a:rPr lang="vi-VN"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3"/>
              </a:rPr>
              <a:t>Intel</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7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Công</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nghệ</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CPU: </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Core i5</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Loại</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CPU</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a:t>
            </a:r>
            <a:r>
              <a:rPr lang="vi-VN"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1145G7</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Tốc</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độ</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CPU</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a:t>
            </a:r>
            <a:r>
              <a:rPr lang="vi-VN"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4"/>
              </a:rPr>
              <a:t>2.6 GHz</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Tốc</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độ</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tối</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đa</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5"/>
              </a:rPr>
              <a:t>4.4 GHz</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Số</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nhân</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4</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Số</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luồng</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8</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Bộ</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nhớ</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vi-VN"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đệm:</a:t>
            </a:r>
            <a:r>
              <a:rPr lang="vi-VN"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8 MB</a:t>
            </a:r>
            <a:endParaRPr lang="en-US"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endParaRPr>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vi-VN" sz="2000" dirty="0">
                <a:solidFill>
                  <a:srgbClr val="081C36"/>
                </a:solidFill>
                <a:latin typeface="Calibri" panose="020F0502020204030204" charset="0"/>
                <a:cs typeface="Calibri" panose="020F0502020204030204" charset="0"/>
                <a:sym typeface="+mn-ea"/>
              </a:rPr>
              <a:t>T</a:t>
            </a:r>
            <a:r>
              <a:rPr lang="en-US" sz="2000" dirty="0" err="1">
                <a:solidFill>
                  <a:srgbClr val="081C36"/>
                </a:solidFill>
                <a:effectLst/>
                <a:latin typeface="Calibri" panose="020F0502020204030204" charset="0"/>
                <a:cs typeface="Calibri" panose="020F0502020204030204" charset="0"/>
                <a:sym typeface="+mn-ea"/>
              </a:rPr>
              <a:t>ích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hợp</a:t>
            </a:r>
            <a:r>
              <a:rPr lang="en-US" sz="2000" dirty="0">
                <a:solidFill>
                  <a:srgbClr val="081C36"/>
                </a:solidFill>
                <a:effectLst/>
                <a:latin typeface="Calibri" panose="020F0502020204030204" charset="0"/>
                <a:cs typeface="Calibri" panose="020F0502020204030204" charset="0"/>
                <a:sym typeface="+mn-ea"/>
              </a:rPr>
              <a:t> card </a:t>
            </a:r>
            <a:r>
              <a:rPr lang="en-US" sz="2000" dirty="0" err="1">
                <a:solidFill>
                  <a:srgbClr val="081C36"/>
                </a:solidFill>
                <a:effectLst/>
                <a:latin typeface="Calibri" panose="020F0502020204030204" charset="0"/>
                <a:cs typeface="Calibri" panose="020F0502020204030204" charset="0"/>
                <a:sym typeface="+mn-ea"/>
              </a:rPr>
              <a:t>đồ</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họa</a:t>
            </a:r>
            <a:r>
              <a:rPr lang="en-US" sz="2000" dirty="0">
                <a:solidFill>
                  <a:srgbClr val="081C36"/>
                </a:solidFill>
                <a:effectLst/>
                <a:latin typeface="Calibri" panose="020F0502020204030204" charset="0"/>
                <a:cs typeface="Calibri" panose="020F0502020204030204" charset="0"/>
                <a:sym typeface="+mn-ea"/>
              </a:rPr>
              <a:t> Intel Iris Xe Graphics. </a:t>
            </a:r>
            <a:r>
              <a:rPr lang="en-US" sz="2000" dirty="0" err="1">
                <a:solidFill>
                  <a:srgbClr val="081C36"/>
                </a:solidFill>
                <a:effectLst/>
                <a:latin typeface="Calibri" panose="020F0502020204030204" charset="0"/>
                <a:cs typeface="Calibri" panose="020F0502020204030204" charset="0"/>
                <a:sym typeface="+mn-ea"/>
              </a:rPr>
              <a:t>Cấu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hình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này</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cho</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hiệu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năng</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mạnh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mẽ</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và</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có</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thể</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xử</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lý</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nhiều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tác</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vụ</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cùng</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lúc</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một</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cách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nhanh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chóng</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và</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hiệu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quả</a:t>
            </a:r>
            <a:r>
              <a:rPr lang="en-US" sz="2000" dirty="0">
                <a:solidFill>
                  <a:srgbClr val="081C36"/>
                </a:solidFill>
                <a:effectLst/>
                <a:latin typeface="Calibri" panose="020F0502020204030204" charset="0"/>
                <a:cs typeface="Calibri" panose="020F0502020204030204" charset="0"/>
                <a:sym typeface="+mn-ea"/>
              </a:rPr>
              <a:t>.</a:t>
            </a:r>
            <a:endParaRPr lang="en-US" altLang="zh-CN" sz="2000" dirty="0">
              <a:solidFill>
                <a:schemeClr val="tx1"/>
              </a:solidFill>
              <a:latin typeface="Calibri" panose="020F0502020204030204" charset="0"/>
              <a:cs typeface="Calibri" panose="020F0502020204030204" charset="0"/>
            </a:endParaRPr>
          </a:p>
          <a:p>
            <a:pPr algn="l"/>
            <a:endParaRPr sz="2000">
              <a:solidFill>
                <a:schemeClr val="tx1"/>
              </a:solidFill>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房间里有桌子和椅子&#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rcRect t="7807" b="7807"/>
          <a:stretch>
            <a:fillRect/>
          </a:stretch>
        </p:blipFill>
        <p:spPr>
          <a:xfrm>
            <a:off x="1" y="0"/>
            <a:ext cx="12191998" cy="6858000"/>
          </a:xfrm>
          <a:prstGeom prst="rect">
            <a:avLst/>
          </a:prstGeom>
        </p:spPr>
      </p:pic>
      <p:sp>
        <p:nvSpPr>
          <p:cNvPr id="173" name="矩形: 圆角 172"/>
          <p:cNvSpPr/>
          <p:nvPr/>
        </p:nvSpPr>
        <p:spPr>
          <a:xfrm>
            <a:off x="0" y="0"/>
            <a:ext cx="12192000" cy="6858000"/>
          </a:xfrm>
          <a:prstGeom prst="roundRect">
            <a:avLst>
              <a:gd name="adj" fmla="val 0"/>
            </a:avLst>
          </a:prstGeom>
          <a:gradFill flip="none" rotWithShape="1">
            <a:gsLst>
              <a:gs pos="6000">
                <a:srgbClr val="1234D1"/>
              </a:gs>
              <a:gs pos="100000">
                <a:srgbClr val="101C94">
                  <a:alpha val="82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rot="20568617">
            <a:off x="-339698" y="1760966"/>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5" name="任意多边形: 形状 174"/>
          <p:cNvSpPr/>
          <p:nvPr/>
        </p:nvSpPr>
        <p:spPr>
          <a:xfrm rot="20568617">
            <a:off x="-502885" y="2555666"/>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6" name="任意多边形: 形状 175"/>
          <p:cNvSpPr/>
          <p:nvPr/>
        </p:nvSpPr>
        <p:spPr>
          <a:xfrm>
            <a:off x="7067184" y="1"/>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7" name="任意多边形: 形状 176"/>
          <p:cNvSpPr/>
          <p:nvPr/>
        </p:nvSpPr>
        <p:spPr>
          <a:xfrm rot="20568617">
            <a:off x="8121170" y="3952665"/>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1" name="文本框 150"/>
          <p:cNvSpPr txBox="1"/>
          <p:nvPr/>
        </p:nvSpPr>
        <p:spPr>
          <a:xfrm>
            <a:off x="2243733" y="2800528"/>
            <a:ext cx="7704535" cy="1445260"/>
          </a:xfrm>
          <a:prstGeom prst="rect">
            <a:avLst/>
          </a:prstGeom>
          <a:noFill/>
        </p:spPr>
        <p:txBody>
          <a:bodyPr wrap="square">
            <a:spAutoFit/>
          </a:bodyPr>
          <a:lstStyle/>
          <a:p>
            <a:pPr algn="ctr">
              <a:tabLst>
                <a:tab pos="1162050" algn="l"/>
              </a:tabLst>
            </a:pPr>
            <a:r>
              <a:rPr lang="en-US" altLang="zh-CN" sz="4400" b="1" dirty="0">
                <a:solidFill>
                  <a:schemeClr val="bg1"/>
                </a:solidFill>
                <a:latin typeface="Calibri" panose="020F0502020204030204" charset="0"/>
                <a:cs typeface="Calibri" panose="020F0502020204030204" charset="0"/>
              </a:rPr>
              <a:t>CÁC DÒNG MÁY TÍNH KHÁC NHAU CỦA MỖI THÀNH VIÊN</a:t>
            </a:r>
          </a:p>
        </p:txBody>
      </p:sp>
      <p:sp>
        <p:nvSpPr>
          <p:cNvPr id="152" name="文本框 151"/>
          <p:cNvSpPr txBox="1"/>
          <p:nvPr/>
        </p:nvSpPr>
        <p:spPr>
          <a:xfrm>
            <a:off x="3767928" y="1876868"/>
            <a:ext cx="4656144" cy="922020"/>
          </a:xfrm>
          <a:prstGeom prst="rect">
            <a:avLst/>
          </a:prstGeom>
          <a:noFill/>
        </p:spPr>
        <p:txBody>
          <a:bodyPr wrap="square">
            <a:spAutoFit/>
          </a:bodyPr>
          <a:lstStyle>
            <a:defPPr>
              <a:defRPr lang="zh-CN"/>
            </a:defPPr>
            <a:lvl1pPr>
              <a:defRPr sz="5400" b="1">
                <a:solidFill>
                  <a:schemeClr val="bg1"/>
                </a:solidFill>
                <a:latin typeface="+mj-lt"/>
              </a:defRPr>
            </a:lvl1pPr>
          </a:lstStyle>
          <a:p>
            <a:pPr algn="ctr"/>
            <a:r>
              <a:rPr lang="en-US" altLang="zh-CN" dirty="0">
                <a:latin typeface="Calibri" panose="020F0502020204030204" charset="0"/>
                <a:cs typeface="Calibri" panose="020F0502020204030204" charset="0"/>
              </a:rPr>
              <a:t>PHẦN 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p:cTn id="7" dur="500" fill="hold"/>
                                        <p:tgtEl>
                                          <p:spTgt spid="152"/>
                                        </p:tgtEl>
                                        <p:attrNameLst>
                                          <p:attrName>ppt_w</p:attrName>
                                        </p:attrNameLst>
                                      </p:cBhvr>
                                      <p:tavLst>
                                        <p:tav tm="0">
                                          <p:val>
                                            <p:fltVal val="0"/>
                                          </p:val>
                                        </p:tav>
                                        <p:tav tm="100000">
                                          <p:val>
                                            <p:strVal val="#ppt_w"/>
                                          </p:val>
                                        </p:tav>
                                      </p:tavLst>
                                    </p:anim>
                                    <p:anim calcmode="lin" valueType="num">
                                      <p:cBhvr>
                                        <p:cTn id="8" dur="500" fill="hold"/>
                                        <p:tgtEl>
                                          <p:spTgt spid="152"/>
                                        </p:tgtEl>
                                        <p:attrNameLst>
                                          <p:attrName>ppt_h</p:attrName>
                                        </p:attrNameLst>
                                      </p:cBhvr>
                                      <p:tavLst>
                                        <p:tav tm="0">
                                          <p:val>
                                            <p:fltVal val="0"/>
                                          </p:val>
                                        </p:tav>
                                        <p:tav tm="100000">
                                          <p:val>
                                            <p:strVal val="#ppt_h"/>
                                          </p:val>
                                        </p:tav>
                                      </p:tavLst>
                                    </p:anim>
                                    <p:animEffect transition="in" filter="fade">
                                      <p:cBhvr>
                                        <p:cTn id="9" dur="500"/>
                                        <p:tgtEl>
                                          <p:spTgt spid="152"/>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fade">
                                      <p:cBhvr>
                                        <p:cTn id="14" dur="2000"/>
                                        <p:tgtEl>
                                          <p:spTgt spid="151"/>
                                        </p:tgtEl>
                                      </p:cBhvr>
                                    </p:animEffect>
                                    <p:anim calcmode="lin" valueType="num">
                                      <p:cBhvr>
                                        <p:cTn id="15" dur="2000" fill="hold"/>
                                        <p:tgtEl>
                                          <p:spTgt spid="151"/>
                                        </p:tgtEl>
                                        <p:attrNameLst>
                                          <p:attrName>ppt_w</p:attrName>
                                        </p:attrNameLst>
                                      </p:cBhvr>
                                      <p:tavLst>
                                        <p:tav tm="0" fmla="#ppt_w*sin(2.5*pi*$)">
                                          <p:val>
                                            <p:fltVal val="0"/>
                                          </p:val>
                                        </p:tav>
                                        <p:tav tm="100000">
                                          <p:val>
                                            <p:fltVal val="1"/>
                                          </p:val>
                                        </p:tav>
                                      </p:tavLst>
                                    </p:anim>
                                    <p:anim calcmode="lin" valueType="num">
                                      <p:cBhvr>
                                        <p:cTn id="16" dur="2000" fill="hold"/>
                                        <p:tgtEl>
                                          <p:spTgt spid="1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1" grpId="1"/>
      <p:bldP spid="152" grpId="0"/>
      <p:bldP spid="15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dirty="0" err="1">
                <a:solidFill>
                  <a:schemeClr val="tx1"/>
                </a:solidFill>
                <a:latin typeface="Times New Roman" panose="02020603050405020304" pitchFamily="18" charset="0"/>
                <a:cs typeface="Times New Roman" panose="02020603050405020304" pitchFamily="18" charset="0"/>
                <a:sym typeface="+mn-ea"/>
              </a:rPr>
              <a:t>Tên</a:t>
            </a:r>
            <a:r>
              <a:rPr lang="en-US" altLang="zh-CN" sz="2000" dirty="0">
                <a:solidFill>
                  <a:schemeClr val="tx1"/>
                </a:solidFill>
                <a:latin typeface="Times New Roman" panose="02020603050405020304" pitchFamily="18" charset="0"/>
                <a:cs typeface="Times New Roman" panose="02020603050405020304" pitchFamily="18" charset="0"/>
                <a:sym typeface="+mn-ea"/>
              </a:rPr>
              <a:t>:</a:t>
            </a:r>
            <a:r>
              <a:rPr sz="2000" dirty="0">
                <a:solidFill>
                  <a:schemeClr val="tx1"/>
                </a:solidFill>
                <a:latin typeface="Times New Roman" panose="02020603050405020304" pitchFamily="18" charset="0"/>
                <a:cs typeface="Times New Roman" panose="02020603050405020304" pitchFamily="18" charset="0"/>
                <a:sym typeface="+mn-ea"/>
              </a:rPr>
              <a:t> SSD 512 GB</a:t>
            </a:r>
            <a:endParaRPr sz="2000" dirty="0">
              <a:solidFill>
                <a:schemeClr val="tx1"/>
              </a:solidFill>
              <a:latin typeface="Times New Roman" panose="02020603050405020304" pitchFamily="18" charset="0"/>
              <a:cs typeface="Times New Roman" panose="02020603050405020304" pitchFamily="18" charset="0"/>
            </a:endParaRPr>
          </a:p>
          <a:p>
            <a:pPr algn="l"/>
            <a:r>
              <a:rPr sz="2000" dirty="0" err="1">
                <a:solidFill>
                  <a:schemeClr val="tx1"/>
                </a:solidFill>
                <a:latin typeface="Times New Roman" panose="02020603050405020304" pitchFamily="18" charset="0"/>
                <a:cs typeface="Times New Roman" panose="02020603050405020304" pitchFamily="18" charset="0"/>
                <a:sym typeface="+mn-ea"/>
              </a:rPr>
              <a:t>Loại</a:t>
            </a:r>
            <a:r>
              <a:rPr sz="2000" dirty="0">
                <a:solidFill>
                  <a:schemeClr val="tx1"/>
                </a:solidFill>
                <a:latin typeface="Times New Roman" panose="02020603050405020304" pitchFamily="18" charset="0"/>
                <a:cs typeface="Times New Roman" panose="02020603050405020304" pitchFamily="18" charset="0"/>
                <a:sym typeface="+mn-ea"/>
              </a:rPr>
              <a:t> SSD: </a:t>
            </a:r>
            <a:r>
              <a:rPr lang="en-US" sz="2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M.2 </a:t>
            </a:r>
            <a:r>
              <a:rPr lang="en-US" sz="2000" kern="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NVMe</a:t>
            </a:r>
            <a:r>
              <a:rPr lang="en-US" sz="2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1</a:t>
            </a:r>
            <a:endParaRPr sz="2000" dirty="0">
              <a:solidFill>
                <a:schemeClr val="tx1"/>
              </a:solidFill>
              <a:latin typeface="Times New Roman" panose="02020603050405020304" pitchFamily="18" charset="0"/>
              <a:cs typeface="Times New Roman" panose="02020603050405020304" pitchFamily="18" charset="0"/>
            </a:endParaRPr>
          </a:p>
          <a:p>
            <a:pPr algn="l"/>
            <a:r>
              <a:rPr sz="2000" dirty="0" err="1">
                <a:solidFill>
                  <a:schemeClr val="tx1"/>
                </a:solidFill>
                <a:latin typeface="Times New Roman" panose="02020603050405020304" pitchFamily="18" charset="0"/>
                <a:cs typeface="Times New Roman" panose="02020603050405020304" pitchFamily="18" charset="0"/>
                <a:sym typeface="+mn-ea"/>
              </a:rPr>
              <a:t>Tốc</a:t>
            </a:r>
            <a:r>
              <a:rPr sz="2000" dirty="0">
                <a:solidFill>
                  <a:schemeClr val="tx1"/>
                </a:solidFill>
                <a:latin typeface="Times New Roman" panose="02020603050405020304" pitchFamily="18" charset="0"/>
                <a:cs typeface="Times New Roman" panose="02020603050405020304" pitchFamily="18" charset="0"/>
                <a:sym typeface="+mn-ea"/>
              </a:rPr>
              <a:t> </a:t>
            </a:r>
            <a:r>
              <a:rPr sz="2000" dirty="0" err="1">
                <a:solidFill>
                  <a:schemeClr val="tx1"/>
                </a:solidFill>
                <a:latin typeface="Times New Roman" panose="02020603050405020304" pitchFamily="18" charset="0"/>
                <a:cs typeface="Times New Roman" panose="02020603050405020304" pitchFamily="18" charset="0"/>
                <a:sym typeface="+mn-ea"/>
              </a:rPr>
              <a:t>độ</a:t>
            </a:r>
            <a:r>
              <a:rPr sz="2000" dirty="0">
                <a:solidFill>
                  <a:schemeClr val="tx1"/>
                </a:solidFill>
                <a:latin typeface="Times New Roman" panose="02020603050405020304" pitchFamily="18" charset="0"/>
                <a:cs typeface="Times New Roman" panose="02020603050405020304" pitchFamily="18" charset="0"/>
                <a:sym typeface="+mn-ea"/>
              </a:rPr>
              <a:t> </a:t>
            </a:r>
            <a:r>
              <a:rPr sz="2000" dirty="0" err="1">
                <a:solidFill>
                  <a:schemeClr val="tx1"/>
                </a:solidFill>
                <a:latin typeface="Times New Roman" panose="02020603050405020304" pitchFamily="18" charset="0"/>
                <a:cs typeface="Times New Roman" panose="02020603050405020304" pitchFamily="18" charset="0"/>
                <a:sym typeface="+mn-ea"/>
              </a:rPr>
              <a:t>đọc</a:t>
            </a:r>
            <a:r>
              <a:rPr sz="2000" dirty="0">
                <a:solidFill>
                  <a:schemeClr val="tx1"/>
                </a:solidFill>
                <a:latin typeface="Times New Roman" panose="02020603050405020304" pitchFamily="18" charset="0"/>
                <a:cs typeface="Times New Roman" panose="02020603050405020304" pitchFamily="18" charset="0"/>
                <a:sym typeface="+mn-ea"/>
              </a:rPr>
              <a:t>: 2200 MB/s</a:t>
            </a:r>
            <a:endParaRPr sz="2000" dirty="0">
              <a:solidFill>
                <a:schemeClr val="tx1"/>
              </a:solidFill>
              <a:latin typeface="Times New Roman" panose="02020603050405020304" pitchFamily="18" charset="0"/>
              <a:cs typeface="Times New Roman" panose="02020603050405020304" pitchFamily="18" charset="0"/>
            </a:endParaRPr>
          </a:p>
          <a:p>
            <a:pPr algn="l"/>
            <a:r>
              <a:rPr sz="2000" dirty="0" err="1">
                <a:solidFill>
                  <a:schemeClr val="tx1"/>
                </a:solidFill>
                <a:latin typeface="Times New Roman" panose="02020603050405020304" pitchFamily="18" charset="0"/>
                <a:cs typeface="Times New Roman" panose="02020603050405020304" pitchFamily="18" charset="0"/>
                <a:sym typeface="+mn-ea"/>
              </a:rPr>
              <a:t>Tốc</a:t>
            </a:r>
            <a:r>
              <a:rPr sz="2000" dirty="0">
                <a:solidFill>
                  <a:schemeClr val="tx1"/>
                </a:solidFill>
                <a:latin typeface="Times New Roman" panose="02020603050405020304" pitchFamily="18" charset="0"/>
                <a:cs typeface="Times New Roman" panose="02020603050405020304" pitchFamily="18" charset="0"/>
                <a:sym typeface="+mn-ea"/>
              </a:rPr>
              <a:t> </a:t>
            </a:r>
            <a:r>
              <a:rPr sz="2000" dirty="0" err="1">
                <a:solidFill>
                  <a:schemeClr val="tx1"/>
                </a:solidFill>
                <a:latin typeface="Times New Roman" panose="02020603050405020304" pitchFamily="18" charset="0"/>
                <a:cs typeface="Times New Roman" panose="02020603050405020304" pitchFamily="18" charset="0"/>
                <a:sym typeface="+mn-ea"/>
              </a:rPr>
              <a:t>độ</a:t>
            </a:r>
            <a:r>
              <a:rPr sz="2000" dirty="0">
                <a:solidFill>
                  <a:schemeClr val="tx1"/>
                </a:solidFill>
                <a:latin typeface="Times New Roman" panose="02020603050405020304" pitchFamily="18" charset="0"/>
                <a:cs typeface="Times New Roman" panose="02020603050405020304" pitchFamily="18" charset="0"/>
                <a:sym typeface="+mn-ea"/>
              </a:rPr>
              <a:t> </a:t>
            </a:r>
            <a:r>
              <a:rPr sz="2000" dirty="0" err="1">
                <a:solidFill>
                  <a:schemeClr val="tx1"/>
                </a:solidFill>
                <a:latin typeface="Times New Roman" panose="02020603050405020304" pitchFamily="18" charset="0"/>
                <a:cs typeface="Times New Roman" panose="02020603050405020304" pitchFamily="18" charset="0"/>
                <a:sym typeface="+mn-ea"/>
              </a:rPr>
              <a:t>ghi</a:t>
            </a:r>
            <a:r>
              <a:rPr sz="2000" dirty="0">
                <a:solidFill>
                  <a:schemeClr val="tx1"/>
                </a:solidFill>
                <a:latin typeface="Times New Roman" panose="02020603050405020304" pitchFamily="18" charset="0"/>
                <a:cs typeface="Times New Roman" panose="02020603050405020304" pitchFamily="18" charset="0"/>
                <a:sym typeface="+mn-ea"/>
              </a:rPr>
              <a:t>: 1400 MB/s</a:t>
            </a:r>
            <a:endParaRPr sz="2000" dirty="0">
              <a:solidFill>
                <a:schemeClr val="tx1"/>
              </a:solidFill>
              <a:latin typeface="Times New Roman" panose="02020603050405020304" pitchFamily="18" charset="0"/>
              <a:cs typeface="Times New Roman" panose="02020603050405020304" pitchFamily="18" charset="0"/>
            </a:endParaRPr>
          </a:p>
          <a:p>
            <a:pPr algn="l"/>
            <a:r>
              <a:rPr sz="2000" dirty="0" err="1">
                <a:solidFill>
                  <a:schemeClr val="tx1"/>
                </a:solidFill>
                <a:latin typeface="Times New Roman" panose="02020603050405020304" pitchFamily="18" charset="0"/>
                <a:cs typeface="Times New Roman" panose="02020603050405020304" pitchFamily="18" charset="0"/>
                <a:sym typeface="+mn-ea"/>
              </a:rPr>
              <a:t>Chuẩn</a:t>
            </a:r>
            <a:r>
              <a:rPr sz="2000" dirty="0">
                <a:solidFill>
                  <a:schemeClr val="tx1"/>
                </a:solidFill>
                <a:latin typeface="Times New Roman" panose="02020603050405020304" pitchFamily="18" charset="0"/>
                <a:cs typeface="Times New Roman" panose="02020603050405020304" pitchFamily="18" charset="0"/>
                <a:sym typeface="+mn-ea"/>
              </a:rPr>
              <a:t> M2: 2280</a:t>
            </a:r>
            <a:endParaRPr lang="zh-CN" altLang="en-US"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Lenovo </a:t>
            </a:r>
            <a:r>
              <a:rPr lang="en-US" sz="32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Thinkpad</a:t>
            </a:r>
            <a:r>
              <a:rPr lang="en-US" sz="32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 T14s</a:t>
            </a:r>
            <a:endParaRPr lang="vi-VN" sz="32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gn="ct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vi-VN" altLang="zh-CN" sz="2000" dirty="0">
                <a:solidFill>
                  <a:schemeClr val="tx1"/>
                </a:solidFill>
                <a:latin typeface="Calibri" panose="020F0502020204030204" charset="0"/>
                <a:cs typeface="Calibri" panose="020F0502020204030204" charset="0"/>
                <a:sym typeface="+mn-ea"/>
              </a:rPr>
              <a:t>Dung lượng RAM: 16 GB</a:t>
            </a:r>
            <a:endParaRPr lang="vi-VN" altLang="zh-CN" sz="2000" dirty="0">
              <a:solidFill>
                <a:schemeClr val="tx1"/>
              </a:solidFill>
              <a:latin typeface="Calibri" panose="020F0502020204030204" charset="0"/>
              <a:cs typeface="Calibri" panose="020F0502020204030204" charset="0"/>
            </a:endParaRPr>
          </a:p>
          <a:p>
            <a:pPr algn="l"/>
            <a:r>
              <a:rPr lang="vi-VN" altLang="zh-CN" sz="2000" dirty="0">
                <a:solidFill>
                  <a:schemeClr val="tx1"/>
                </a:solidFill>
                <a:latin typeface="Calibri" panose="020F0502020204030204" charset="0"/>
                <a:cs typeface="Calibri" panose="020F0502020204030204" charset="0"/>
                <a:sym typeface="+mn-ea"/>
              </a:rPr>
              <a:t>Loại RAM: DDR4</a:t>
            </a:r>
            <a:endParaRPr lang="vi-VN" altLang="zh-CN" sz="2000" dirty="0">
              <a:solidFill>
                <a:schemeClr val="tx1"/>
              </a:solidFill>
              <a:latin typeface="Calibri" panose="020F0502020204030204" charset="0"/>
              <a:cs typeface="Calibri" panose="020F0502020204030204" charset="0"/>
            </a:endParaRPr>
          </a:p>
          <a:p>
            <a:pPr algn="l"/>
            <a:r>
              <a:rPr lang="vi-VN" altLang="zh-CN" sz="2000" dirty="0">
                <a:solidFill>
                  <a:schemeClr val="tx1"/>
                </a:solidFill>
                <a:latin typeface="Calibri" panose="020F0502020204030204" charset="0"/>
                <a:cs typeface="Calibri" panose="020F0502020204030204" charset="0"/>
                <a:sym typeface="+mn-ea"/>
              </a:rPr>
              <a:t>Tốc độ RAM: 4266Hz</a:t>
            </a:r>
            <a:endParaRPr lang="vi-VN" altLang="zh-CN" sz="2000" dirty="0">
              <a:solidFill>
                <a:schemeClr val="tx1"/>
              </a:solidFill>
              <a:latin typeface="Calibri" panose="020F0502020204030204" charset="0"/>
              <a:cs typeface="Calibri" panose="020F0502020204030204" charset="0"/>
            </a:endParaRPr>
          </a:p>
          <a:p>
            <a:pPr algn="l"/>
            <a:r>
              <a:rPr lang="vi-VN" altLang="zh-CN" sz="2000" dirty="0">
                <a:solidFill>
                  <a:schemeClr val="tx1"/>
                </a:solidFill>
                <a:latin typeface="Calibri" panose="020F0502020204030204" charset="0"/>
                <a:cs typeface="Calibri" panose="020F0502020204030204" charset="0"/>
                <a:sym typeface="+mn-ea"/>
              </a:rPr>
              <a:t>Số RAM </a:t>
            </a:r>
            <a:r>
              <a:rPr lang="vi-VN" altLang="zh-CN" sz="2000" dirty="0" err="1">
                <a:solidFill>
                  <a:schemeClr val="tx1"/>
                </a:solidFill>
                <a:latin typeface="Calibri" panose="020F0502020204030204" charset="0"/>
                <a:cs typeface="Calibri" panose="020F0502020204030204" charset="0"/>
                <a:sym typeface="+mn-ea"/>
              </a:rPr>
              <a:t>onboard</a:t>
            </a:r>
            <a:r>
              <a:rPr lang="vi-VN" altLang="zh-CN" sz="2000" dirty="0">
                <a:solidFill>
                  <a:schemeClr val="tx1"/>
                </a:solidFill>
                <a:latin typeface="Calibri" panose="020F0502020204030204" charset="0"/>
                <a:cs typeface="Calibri" panose="020F0502020204030204" charset="0"/>
                <a:sym typeface="+mn-ea"/>
              </a:rPr>
              <a:t>: 2</a:t>
            </a:r>
            <a:endParaRPr lang="vi-VN" altLang="zh-CN" sz="2000" dirty="0">
              <a:solidFill>
                <a:schemeClr val="tx1"/>
              </a:solidFill>
              <a:latin typeface="Calibri" panose="020F0502020204030204" charset="0"/>
              <a:cs typeface="Calibri" panose="020F0502020204030204" charset="0"/>
            </a:endParaRPr>
          </a:p>
          <a:p>
            <a:pPr algn="l"/>
            <a:r>
              <a:rPr lang="vi-VN" altLang="zh-CN" sz="2000" dirty="0">
                <a:solidFill>
                  <a:schemeClr val="tx1"/>
                </a:solidFill>
                <a:latin typeface="Calibri" panose="020F0502020204030204" charset="0"/>
                <a:cs typeface="Calibri" panose="020F0502020204030204" charset="0"/>
                <a:sym typeface="+mn-ea"/>
              </a:rPr>
              <a:t>Hỗ trợ RAM tối đa: 16 GB</a:t>
            </a:r>
            <a:endParaRPr lang="zh-CN" altLang="en-US" sz="2000">
              <a:solidFill>
                <a:schemeClr val="tx1"/>
              </a:solidFill>
              <a:latin typeface="Calibri" panose="020F0502020204030204" charset="0"/>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sz="2800" dirty="0">
                <a:solidFill>
                  <a:srgbClr val="0E0E0E"/>
                </a:solidFill>
                <a:effectLst/>
                <a:latin typeface="Times New Roman" panose="02020603050405020304" pitchFamily="18" charset="0"/>
                <a:cs typeface="Times New Roman" panose="02020603050405020304" pitchFamily="18" charset="0"/>
                <a:sym typeface="+mn-ea"/>
              </a:rPr>
              <a:t>ThinkPad T14s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trang</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bị</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nhiều</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tùy</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chọn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màn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hình</a:t>
            </a:r>
            <a:r>
              <a:rPr lang="en-US" sz="2800" dirty="0">
                <a:solidFill>
                  <a:srgbClr val="0E0E0E"/>
                </a:solidFill>
                <a:effectLst/>
                <a:latin typeface="Times New Roman" panose="02020603050405020304" pitchFamily="18" charset="0"/>
                <a:cs typeface="Times New Roman" panose="02020603050405020304" pitchFamily="18" charset="0"/>
                <a:sym typeface="+mn-ea"/>
              </a:rPr>
              <a:t> IPS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có</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độ</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phân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giải</a:t>
            </a:r>
            <a:r>
              <a:rPr lang="en-US" sz="2800" dirty="0">
                <a:solidFill>
                  <a:srgbClr val="0E0E0E"/>
                </a:solidFill>
                <a:effectLst/>
                <a:latin typeface="Times New Roman" panose="02020603050405020304" pitchFamily="18" charset="0"/>
                <a:cs typeface="Times New Roman" panose="02020603050405020304" pitchFamily="18" charset="0"/>
                <a:sym typeface="+mn-ea"/>
              </a:rPr>
              <a:t> WUXGA (1920 x 1200) </a:t>
            </a:r>
            <a:r>
              <a:rPr lang="en-US" sz="2800" dirty="0" err="1">
                <a:solidFill>
                  <a:srgbClr val="0E0E0E"/>
                </a:solidFill>
                <a:effectLst/>
                <a:latin typeface="Times New Roman" panose="02020603050405020304" pitchFamily="18" charset="0"/>
                <a:cs typeface="Times New Roman" panose="02020603050405020304" pitchFamily="18" charset="0"/>
                <a:sym typeface="+mn-ea"/>
              </a:rPr>
              <a:t>và</a:t>
            </a:r>
            <a:r>
              <a:rPr lang="en-US" sz="2800" dirty="0">
                <a:solidFill>
                  <a:srgbClr val="0E0E0E"/>
                </a:solidFill>
                <a:effectLst/>
                <a:latin typeface="Times New Roman" panose="02020603050405020304" pitchFamily="18" charset="0"/>
                <a:cs typeface="Times New Roman" panose="02020603050405020304" pitchFamily="18" charset="0"/>
                <a:sym typeface="+mn-ea"/>
              </a:rPr>
              <a:t> 2.2K (2240 x 1400),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cùng</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tùy</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chọn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màn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hình</a:t>
            </a:r>
            <a:r>
              <a:rPr lang="en-US" sz="2800" dirty="0">
                <a:solidFill>
                  <a:srgbClr val="0E0E0E"/>
                </a:solidFill>
                <a:effectLst/>
                <a:latin typeface="Times New Roman" panose="02020603050405020304" pitchFamily="18" charset="0"/>
                <a:cs typeface="Times New Roman" panose="02020603050405020304" pitchFamily="18" charset="0"/>
                <a:sym typeface="+mn-ea"/>
              </a:rPr>
              <a:t> OLED 2.8K (2880 x 1800).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Độ</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sáng</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màn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hình</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trên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các</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tùy</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chọn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giao</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động</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từ</a:t>
            </a:r>
            <a:r>
              <a:rPr lang="en-US" sz="2800" dirty="0">
                <a:solidFill>
                  <a:srgbClr val="0E0E0E"/>
                </a:solidFill>
                <a:effectLst/>
                <a:latin typeface="Times New Roman" panose="02020603050405020304" pitchFamily="18" charset="0"/>
                <a:cs typeface="Times New Roman" panose="02020603050405020304" pitchFamily="18" charset="0"/>
                <a:sym typeface="+mn-ea"/>
              </a:rPr>
              <a:t> 300-500 nits,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cùng</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độ</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chuẩn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màu</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đạt</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tới</a:t>
            </a:r>
            <a:r>
              <a:rPr lang="en-US" sz="2800" dirty="0">
                <a:solidFill>
                  <a:srgbClr val="0E0E0E"/>
                </a:solidFill>
                <a:effectLst/>
                <a:latin typeface="Times New Roman" panose="02020603050405020304" pitchFamily="18" charset="0"/>
                <a:cs typeface="Times New Roman" panose="02020603050405020304" pitchFamily="18" charset="0"/>
                <a:sym typeface="+mn-ea"/>
              </a:rPr>
              <a:t> 100% sRGB </a:t>
            </a:r>
            <a:r>
              <a:rPr lang="en-US" sz="2800" dirty="0" err="1">
                <a:solidFill>
                  <a:srgbClr val="0E0E0E"/>
                </a:solidFill>
                <a:effectLst/>
                <a:latin typeface="Times New Roman" panose="02020603050405020304" pitchFamily="18" charset="0"/>
                <a:cs typeface="Times New Roman" panose="02020603050405020304" pitchFamily="18" charset="0"/>
                <a:sym typeface="+mn-ea"/>
              </a:rPr>
              <a:t>và</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tính</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chuẩn</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xác</a:t>
            </a:r>
            <a:r>
              <a:rPr lang="en-US" sz="2800" dirty="0">
                <a:solidFill>
                  <a:srgbClr val="0E0E0E"/>
                </a:solidFill>
                <a:effectLst/>
                <a:latin typeface="Times New Roman" panose="02020603050405020304" pitchFamily="18" charset="0"/>
                <a:cs typeface="Times New Roman" panose="02020603050405020304" pitchFamily="18" charset="0"/>
                <a:sym typeface="+mn-ea"/>
              </a:rPr>
              <a:t> </a:t>
            </a:r>
            <a:r>
              <a:rPr lang="en-US" sz="2800" dirty="0" err="1">
                <a:solidFill>
                  <a:srgbClr val="0E0E0E"/>
                </a:solidFill>
                <a:effectLst/>
                <a:latin typeface="Times New Roman" panose="02020603050405020304" pitchFamily="18" charset="0"/>
                <a:cs typeface="Times New Roman" panose="02020603050405020304" pitchFamily="18" charset="0"/>
                <a:sym typeface="+mn-ea"/>
              </a:rPr>
              <a:t>đạt</a:t>
            </a:r>
            <a:r>
              <a:rPr lang="en-US" sz="2800" dirty="0">
                <a:solidFill>
                  <a:srgbClr val="0E0E0E"/>
                </a:solidFill>
                <a:effectLst/>
                <a:latin typeface="Times New Roman" panose="02020603050405020304" pitchFamily="18" charset="0"/>
                <a:cs typeface="Times New Roman" panose="02020603050405020304" pitchFamily="18" charset="0"/>
                <a:sym typeface="+mn-ea"/>
              </a:rPr>
              <a:t> 45% NTSC. </a:t>
            </a:r>
            <a:endParaRPr lang="en-US" sz="2800" b="0" i="0" dirty="0">
              <a:solidFill>
                <a:srgbClr val="0E0E0E"/>
              </a:solidFill>
              <a:effectLst/>
              <a:latin typeface="Times New Roman" panose="02020603050405020304" pitchFamily="18" charset="0"/>
              <a:cs typeface="Times New Roman" panose="02020603050405020304" pitchFamily="18" charset="0"/>
            </a:endParaRPr>
          </a:p>
          <a:p>
            <a:pPr algn="l"/>
            <a:br>
              <a:rPr lang="en-US" sz="2000" dirty="0">
                <a:sym typeface="+mn-ea"/>
              </a:rPr>
            </a:br>
            <a:endParaRPr sz="2000" dirty="0">
              <a:solidFill>
                <a:schemeClr val="tx1"/>
              </a:solidFill>
              <a:latin typeface="Calibri" panose="020F0502020204030204" charset="0"/>
              <a:cs typeface="Calibri" panose="020F0502020204030204" charset="0"/>
            </a:endParaRPr>
          </a:p>
          <a:p>
            <a:pPr algn="l"/>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Lenovo </a:t>
            </a:r>
            <a:r>
              <a:rPr lang="en-US" sz="20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Thinkpad</a:t>
            </a:r>
            <a:r>
              <a:rPr lang="en-US" sz="20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 T14s</a:t>
            </a:r>
            <a:endParaRPr lang="vi-VN" sz="20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gn="ctr"/>
            <a:endParaRPr lang="zh-CN"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Lenovo </a:t>
            </a:r>
            <a:r>
              <a:rPr lang="en-US" sz="2800" b="1"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Thinkpad</a:t>
            </a:r>
            <a:r>
              <a:rPr lang="en-US" sz="2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sym typeface="+mn-ea"/>
              </a:rPr>
              <a:t> T14s</a:t>
            </a:r>
            <a:endParaRPr lang="vi-VN" sz="28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algn="ct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lvl="0" indent="-342900">
              <a:lnSpc>
                <a:spcPct val="90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Thiết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chắc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chắn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xây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dựng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chất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liệu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chất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tuân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thủ</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tiêu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chuẩn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kiểm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tra</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bền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MIL-STD-810G,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giúp</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chống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lại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va</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đập</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rung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kiện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môi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trường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khắc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nghiệt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90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Bàn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phím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chất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nổi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tiếng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bàn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phím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tốt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phải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lệ</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Bàn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phím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nẩy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tốt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cảm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giác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gõ</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thoải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đèn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nền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giúp</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việc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kiện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ánh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sáng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yếu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90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suất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mẽ</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vi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Intel Core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thứ</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11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tùy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chọn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RAM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lên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đến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16GB, ThinkPad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đủ</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sức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xử</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lý</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tác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vụ</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đa</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nhiệm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nặng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90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Tính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di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kích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thước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nhỏ</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gọn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trọng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nhẹ</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giúp</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dễ</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dàng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mang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việc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trên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đường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l">
              <a:lnSpc>
                <a:spcPct val="90000"/>
              </a:lnSpc>
            </a:pPr>
            <a:endParaRPr lang="en-US" sz="1600">
              <a:solidFill>
                <a:schemeClr val="tx1"/>
              </a:solidFill>
              <a:latin typeface="Times New Roman" panose="02020603050405020304" pitchFamily="18" charset="0"/>
              <a:cs typeface="Times New Roman" panose="02020603050405020304" pitchFamily="18" charset="0"/>
            </a:endParaRPr>
          </a:p>
        </p:txBody>
      </p:sp>
      <p:sp>
        <p:nvSpPr>
          <p:cNvPr id="15" name="Rounded Rectangle 14"/>
          <p:cNvSpPr/>
          <p:nvPr/>
        </p:nvSpPr>
        <p:spPr>
          <a:xfrm>
            <a:off x="6399530"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lvl="0" indent="-342900">
              <a:lnSpc>
                <a:spcPct val="107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Thời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pin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tốt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Do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kích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thước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nhỏ</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gọn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thông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pin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mẽ</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tính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xách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khác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này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cần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sử</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tính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thời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gian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dài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nguồn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điện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Cổng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nối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Do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thiết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mỏng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nhẹ</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T14s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cổng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nối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này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gây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khăn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nếu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cần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nối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thiết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bị</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vi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màn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hình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ngoài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chuột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hoặc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USB.</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Giá</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Dòng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ThinkPad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của</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Lenovo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thường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mức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giá</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so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tính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xách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tay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cùng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phân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khúc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Điều</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này</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một</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nhược</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điểm</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đối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những</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người</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ngân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sách</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hạn</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chế</a:t>
            </a:r>
            <a:r>
              <a:rPr lang="en-US" sz="16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gn="l"/>
            <a:endParaRPr lang="en-US" sz="160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p>
          </p:txBody>
        </p:sp>
      </p:grpSp>
      <p:sp>
        <p:nvSpPr>
          <p:cNvPr id="3" name="Text Box 2"/>
          <p:cNvSpPr txBox="1"/>
          <p:nvPr/>
        </p:nvSpPr>
        <p:spPr>
          <a:xfrm>
            <a:off x="2338070" y="246380"/>
            <a:ext cx="9159875" cy="1198880"/>
          </a:xfrm>
          <a:prstGeom prst="rect">
            <a:avLst/>
          </a:prstGeom>
          <a:noFill/>
        </p:spPr>
        <p:txBody>
          <a:bodyPr wrap="square" rtlCol="0">
            <a:spAutoFit/>
          </a:bodyPr>
          <a:lstStyle/>
          <a:p>
            <a:pPr algn="ctr"/>
            <a:r>
              <a:rPr lang="en-US" sz="3600" dirty="0">
                <a:solidFill>
                  <a:schemeClr val="bg1"/>
                </a:solidFill>
                <a:effectLst/>
                <a:latin typeface="Arial" panose="020B0604020202020204" pitchFamily="34" charset="0"/>
                <a:ea typeface="Calibri" panose="020F0502020204030204" charset="0"/>
                <a:cs typeface="Arial" panose="020B0604020202020204" pitchFamily="34" charset="0"/>
                <a:sym typeface="+mn-ea"/>
              </a:rPr>
              <a:t>MSI Gaming GF63 12UCX-841VN</a:t>
            </a:r>
            <a:endParaRPr lang="en-US" sz="3600" dirty="0">
              <a:solidFill>
                <a:schemeClr val="bg1"/>
              </a:solidFill>
              <a:effectLst/>
              <a:latin typeface="Arial" panose="020B0604020202020204" pitchFamily="34" charset="0"/>
              <a:ea typeface="Calibri" panose="020F0502020204030204" charset="0"/>
              <a:cs typeface="Arial" panose="020B0604020202020204" pitchFamily="34" charset="0"/>
            </a:endParaRPr>
          </a:p>
          <a:p>
            <a:pPr algn="ctr"/>
            <a:r>
              <a:rPr lang="en-US" sz="3600" b="1" dirty="0">
                <a:solidFill>
                  <a:schemeClr val="bg1"/>
                </a:solidFill>
                <a:latin typeface="Arial" panose="020B0604020202020204" pitchFamily="34" charset="0"/>
                <a:cs typeface="Arial" panose="020B0604020202020204" pitchFamily="34" charset="0"/>
                <a:sym typeface="+mn-ea"/>
              </a:rPr>
              <a:t>(Ngô Nguyễn Phi Long)</a:t>
            </a:r>
            <a:endParaRPr lang="en-US" sz="3600" b="1">
              <a:solidFill>
                <a:schemeClr val="bg1"/>
              </a:solidFill>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lnSpc>
                <a:spcPct val="87000"/>
              </a:lnSpc>
              <a:spcAft>
                <a:spcPts val="800"/>
              </a:spcAft>
            </a:pPr>
            <a:r>
              <a:rPr lang="vi-VN" sz="20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Hãng</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CPU:</a:t>
            </a:r>
            <a:r>
              <a:rPr lang="vi-VN" sz="2000"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sz="2000"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3"/>
              </a:rPr>
              <a:t>Intel</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7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Công</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nghệ</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CPU: </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Core i5</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Loại</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CPU</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a:t>
            </a:r>
            <a:r>
              <a:rPr lang="vi-VN" sz="2000"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sz="2000" kern="0" dirty="0">
                <a:solidFill>
                  <a:schemeClr val="tx1"/>
                </a:solidFill>
                <a:latin typeface="Calibri" panose="020F0502020204030204" charset="0"/>
                <a:ea typeface="Times New Roman" panose="02020603050405020304" pitchFamily="18" charset="0"/>
                <a:cs typeface="Calibri" panose="020F0502020204030204" charset="0"/>
                <a:sym typeface="+mn-ea"/>
              </a:rPr>
              <a:t>12450H</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Tốc</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độ</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CPU</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a:t>
            </a:r>
            <a:r>
              <a:rPr lang="vi-VN" sz="2000" kern="100" dirty="0">
                <a:solidFill>
                  <a:schemeClr val="tx1"/>
                </a:solidFill>
                <a:latin typeface="Calibri" panose="020F0502020204030204" charset="0"/>
                <a:ea typeface="Times New Roman" panose="02020603050405020304" pitchFamily="18" charset="0"/>
                <a:cs typeface="Calibri" panose="020F0502020204030204" charset="0"/>
                <a:sym typeface="+mn-ea"/>
              </a:rPr>
              <a:t> </a:t>
            </a:r>
            <a:r>
              <a:rPr lang="en-US" sz="2000"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4"/>
              </a:rPr>
              <a:t>2.0 GHz</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Tốc</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độ</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tối</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đa</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u="sng" kern="0" dirty="0">
                <a:solidFill>
                  <a:schemeClr val="tx1"/>
                </a:solidFill>
                <a:effectLst/>
                <a:latin typeface="Calibri" panose="020F0502020204030204" charset="0"/>
                <a:ea typeface="Times New Roman" panose="02020603050405020304" pitchFamily="18" charset="0"/>
                <a:cs typeface="Calibri" panose="020F0502020204030204" charset="0"/>
                <a:sym typeface="+mn-ea"/>
                <a:hlinkClick r:id="rId5"/>
              </a:rPr>
              <a:t>4.4 GHz</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Số</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nhân</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a:solidFill>
                  <a:schemeClr val="tx1"/>
                </a:solidFill>
                <a:latin typeface="Calibri" panose="020F0502020204030204" charset="0"/>
                <a:ea typeface="Times New Roman" panose="02020603050405020304" pitchFamily="18" charset="0"/>
                <a:cs typeface="Calibri" panose="020F0502020204030204" charset="0"/>
                <a:sym typeface="+mn-ea"/>
              </a:rPr>
              <a:t>8</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lnSpc>
                <a:spcPct val="87000"/>
              </a:lnSpc>
              <a:spcAft>
                <a:spcPts val="800"/>
              </a:spcAft>
            </a:pP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Số</a:t>
            </a:r>
            <a:r>
              <a:rPr lang="en-US"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err="1">
                <a:solidFill>
                  <a:schemeClr val="tx1"/>
                </a:solidFill>
                <a:effectLst/>
                <a:latin typeface="Calibri" panose="020F0502020204030204" charset="0"/>
                <a:ea typeface="Times New Roman" panose="02020603050405020304" pitchFamily="18" charset="0"/>
                <a:cs typeface="Calibri" panose="020F0502020204030204" charset="0"/>
                <a:sym typeface="+mn-ea"/>
              </a:rPr>
              <a:t>luồng</a:t>
            </a:r>
            <a:r>
              <a:rPr lang="vi-VN" sz="2000" kern="0" dirty="0">
                <a:solidFill>
                  <a:schemeClr val="tx1"/>
                </a:solidFill>
                <a:effectLst/>
                <a:latin typeface="Calibri" panose="020F0502020204030204" charset="0"/>
                <a:ea typeface="Times New Roman" panose="02020603050405020304" pitchFamily="18" charset="0"/>
                <a:cs typeface="Calibri" panose="020F0502020204030204" charset="0"/>
                <a:sym typeface="+mn-ea"/>
              </a:rPr>
              <a:t>: </a:t>
            </a:r>
            <a:r>
              <a:rPr lang="en-US" sz="2000" kern="0" dirty="0">
                <a:solidFill>
                  <a:schemeClr val="tx1"/>
                </a:solidFill>
                <a:latin typeface="Calibri" panose="020F0502020204030204" charset="0"/>
                <a:ea typeface="Times New Roman" panose="02020603050405020304" pitchFamily="18" charset="0"/>
                <a:cs typeface="Calibri" panose="020F0502020204030204" charset="0"/>
                <a:sym typeface="+mn-ea"/>
              </a:rPr>
              <a:t>12</a:t>
            </a:r>
            <a:endParaRPr lang="en-US" sz="2000" kern="100" dirty="0">
              <a:solidFill>
                <a:schemeClr val="tx1"/>
              </a:solidFill>
              <a:effectLst/>
              <a:latin typeface="Calibri" panose="020F0502020204030204" charset="0"/>
              <a:ea typeface="Aptos" panose="020B0004020202020204" pitchFamily="34" charset="0"/>
              <a:cs typeface="Calibri" panose="020F0502020204030204" charset="0"/>
            </a:endParaRPr>
          </a:p>
          <a:p>
            <a:pPr algn="l"/>
            <a:endParaRPr sz="2000">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R="0" lvl="0" fontAlgn="base">
              <a:lnSpc>
                <a:spcPts val="2400"/>
              </a:lnSpc>
              <a:spcBef>
                <a:spcPts val="0"/>
              </a:spcBef>
              <a:spcAft>
                <a:spcPts val="0"/>
              </a:spcAft>
            </a:pPr>
            <a:r>
              <a:rPr lang="en-US" sz="2000" dirty="0" err="1">
                <a:solidFill>
                  <a:srgbClr val="0D0D0D"/>
                </a:solidFill>
                <a:effectLst/>
                <a:latin typeface="Calibri" panose="020F0502020204030204" charset="0"/>
                <a:ea typeface="Times New Roman" panose="02020603050405020304" pitchFamily="18" charset="0"/>
                <a:cs typeface="Calibri" panose="020F0502020204030204" charset="0"/>
                <a:sym typeface="+mn-ea"/>
              </a:rPr>
              <a:t>Sử</a:t>
            </a:r>
            <a:r>
              <a:rPr lang="en-US" sz="2000" dirty="0">
                <a:solidFill>
                  <a:srgbClr val="0D0D0D"/>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0D0D0D"/>
                </a:solidFill>
                <a:effectLst/>
                <a:latin typeface="Calibri" panose="020F0502020204030204" charset="0"/>
                <a:ea typeface="Times New Roman" panose="02020603050405020304" pitchFamily="18" charset="0"/>
                <a:cs typeface="Calibri" panose="020F0502020204030204" charset="0"/>
                <a:sym typeface="+mn-ea"/>
              </a:rPr>
              <a:t>dụng</a:t>
            </a:r>
            <a:r>
              <a:rPr lang="en-US" sz="2000" dirty="0">
                <a:solidFill>
                  <a:srgbClr val="0D0D0D"/>
                </a:solidFill>
                <a:effectLst/>
                <a:latin typeface="Calibri" panose="020F0502020204030204" charset="0"/>
                <a:ea typeface="Times New Roman" panose="02020603050405020304" pitchFamily="18" charset="0"/>
                <a:cs typeface="Calibri" panose="020F0502020204030204" charset="0"/>
                <a:sym typeface="+mn-ea"/>
              </a:rPr>
              <a:t> card </a:t>
            </a:r>
            <a:r>
              <a:rPr lang="en-US" sz="2000" dirty="0" err="1">
                <a:solidFill>
                  <a:srgbClr val="0D0D0D"/>
                </a:solidFill>
                <a:effectLst/>
                <a:latin typeface="Calibri" panose="020F0502020204030204" charset="0"/>
                <a:ea typeface="Times New Roman" panose="02020603050405020304" pitchFamily="18" charset="0"/>
                <a:cs typeface="Calibri" panose="020F0502020204030204" charset="0"/>
                <a:sym typeface="+mn-ea"/>
              </a:rPr>
              <a:t>đồ</a:t>
            </a:r>
            <a:r>
              <a:rPr lang="en-US" sz="2000" dirty="0">
                <a:solidFill>
                  <a:srgbClr val="0D0D0D"/>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0D0D0D"/>
                </a:solidFill>
                <a:effectLst/>
                <a:latin typeface="Calibri" panose="020F0502020204030204" charset="0"/>
                <a:ea typeface="Times New Roman" panose="02020603050405020304" pitchFamily="18" charset="0"/>
                <a:cs typeface="Calibri" panose="020F0502020204030204" charset="0"/>
                <a:sym typeface="+mn-ea"/>
              </a:rPr>
              <a:t>họa</a:t>
            </a:r>
            <a:r>
              <a:rPr lang="en-US" sz="2000" dirty="0">
                <a:solidFill>
                  <a:srgbClr val="0D0D0D"/>
                </a:solidFill>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Geforce</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RTX 2050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của</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nhà</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NVIDIA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với</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endParaRPr lang="en-US" sz="2000" b="1" dirty="0">
              <a:effectLst/>
              <a:latin typeface="Calibri" panose="020F0502020204030204" charset="0"/>
              <a:ea typeface="Times New Roman" panose="02020603050405020304" pitchFamily="18" charset="0"/>
              <a:cs typeface="Calibri" panose="020F0502020204030204" charset="0"/>
            </a:endParaRPr>
          </a:p>
          <a:p>
            <a:pPr marR="0" lvl="0" fontAlgn="base">
              <a:lnSpc>
                <a:spcPts val="2400"/>
              </a:lnSpc>
              <a:spcBef>
                <a:spcPts val="0"/>
              </a:spcBef>
              <a:spcAft>
                <a:spcPts val="0"/>
              </a:spcAft>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Bộ</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nhớ</a:t>
            </a:r>
            <a:r>
              <a:rPr lang="en-US" sz="2000" dirty="0">
                <a:solidFill>
                  <a:srgbClr val="212529"/>
                </a:solidFill>
                <a:latin typeface="Calibri" panose="020F0502020204030204" charset="0"/>
                <a:ea typeface="Times New Roman" panose="02020603050405020304" pitchFamily="18" charset="0"/>
                <a:cs typeface="Calibri" panose="020F0502020204030204" charset="0"/>
                <a:sym typeface="+mn-ea"/>
              </a:rPr>
              <a:t> </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4 GB GDDR6</a:t>
            </a:r>
            <a:r>
              <a:rPr lang="en-US" sz="2000" b="1" dirty="0">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cho</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phép</a:t>
            </a:r>
            <a:r>
              <a:rPr lang="en-US" sz="2000" dirty="0">
                <a:solidFill>
                  <a:srgbClr val="081C36"/>
                </a:solidFill>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xử</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lý</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nhiều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tác</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vụ</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cùng</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lúc</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một</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cách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nhanh</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chóng</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và</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hiệu</a:t>
            </a:r>
            <a:r>
              <a:rPr lang="en-US" sz="2000" dirty="0">
                <a:solidFill>
                  <a:srgbClr val="081C36"/>
                </a:solidFill>
                <a:effectLst/>
                <a:latin typeface="Calibri" panose="020F0502020204030204" charset="0"/>
                <a:cs typeface="Calibri" panose="020F0502020204030204" charset="0"/>
                <a:sym typeface="+mn-ea"/>
              </a:rPr>
              <a:t> </a:t>
            </a:r>
            <a:r>
              <a:rPr lang="en-US" sz="2000" dirty="0" err="1">
                <a:solidFill>
                  <a:srgbClr val="081C36"/>
                </a:solidFill>
                <a:effectLst/>
                <a:latin typeface="Calibri" panose="020F0502020204030204" charset="0"/>
                <a:cs typeface="Calibri" panose="020F0502020204030204" charset="0"/>
                <a:sym typeface="+mn-ea"/>
              </a:rPr>
              <a:t>quả</a:t>
            </a:r>
            <a:r>
              <a:rPr lang="en-US" sz="2000" dirty="0">
                <a:solidFill>
                  <a:srgbClr val="081C36"/>
                </a:solidFill>
                <a:effectLst/>
                <a:latin typeface="Calibri" panose="020F0502020204030204" charset="0"/>
                <a:cs typeface="Calibri" panose="020F0502020204030204" charset="0"/>
                <a:sym typeface="+mn-ea"/>
              </a:rPr>
              <a:t>.</a:t>
            </a:r>
            <a:endParaRPr lang="en-US" altLang="zh-CN" sz="2000" dirty="0">
              <a:solidFill>
                <a:schemeClr val="tx1"/>
              </a:solidFill>
              <a:latin typeface="Calibri" panose="020F0502020204030204" charset="0"/>
              <a:cs typeface="Calibri" panose="020F0502020204030204" charset="0"/>
            </a:endParaRPr>
          </a:p>
          <a:p>
            <a:pPr algn="l"/>
            <a:endParaRPr sz="2000">
              <a:solidFill>
                <a:schemeClr val="tx1"/>
              </a:solidFill>
              <a:latin typeface="Calibri" panose="020F0502020204030204" charset="0"/>
              <a:cs typeface="Calibri" panose="020F0502020204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marR="0" lvl="0" indent="-342900" fontAlgn="base">
              <a:lnSpc>
                <a:spcPts val="2400"/>
              </a:lnSpc>
              <a:spcBef>
                <a:spcPts val="0"/>
              </a:spcBef>
              <a:spcAft>
                <a:spcPts val="0"/>
              </a:spcAft>
              <a:buFont typeface="Times New Roman" panose="02020603050405020304" pitchFamily="18" charset="0"/>
              <a:buChar char="-"/>
            </a:pPr>
            <a:r>
              <a:rPr lang="en-US" sz="2000" dirty="0">
                <a:solidFill>
                  <a:srgbClr val="212529"/>
                </a:solidFill>
                <a:effectLst/>
                <a:latin typeface="Times New Roman" panose="02020603050405020304" pitchFamily="18" charset="0"/>
                <a:ea typeface="Times New Roman" panose="02020603050405020304" pitchFamily="18" charset="0"/>
                <a:sym typeface="+mn-ea"/>
              </a:rPr>
              <a:t>Ổ </a:t>
            </a:r>
            <a:r>
              <a:rPr lang="en-US" sz="2000" dirty="0" err="1">
                <a:solidFill>
                  <a:srgbClr val="212529"/>
                </a:solidFill>
                <a:effectLst/>
                <a:latin typeface="Times New Roman" panose="02020603050405020304" pitchFamily="18" charset="0"/>
                <a:ea typeface="Times New Roman" panose="02020603050405020304" pitchFamily="18" charset="0"/>
                <a:sym typeface="+mn-ea"/>
              </a:rPr>
              <a:t>cứng</a:t>
            </a:r>
            <a:r>
              <a:rPr lang="en-US" sz="2000" dirty="0">
                <a:solidFill>
                  <a:srgbClr val="212529"/>
                </a:solidFill>
                <a:effectLst/>
                <a:latin typeface="Times New Roman" panose="02020603050405020304" pitchFamily="18" charset="0"/>
                <a:ea typeface="Times New Roman" panose="02020603050405020304" pitchFamily="18" charset="0"/>
                <a:sym typeface="+mn-ea"/>
              </a:rPr>
              <a:t>: SSD</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Times New Roman" panose="02020603050405020304" pitchFamily="18" charset="0"/>
                <a:ea typeface="Times New Roman" panose="02020603050405020304" pitchFamily="18" charset="0"/>
                <a:sym typeface="+mn-ea"/>
              </a:rPr>
              <a:t>Loại</a:t>
            </a:r>
            <a:r>
              <a:rPr lang="en-US" sz="2000" dirty="0">
                <a:solidFill>
                  <a:srgbClr val="212529"/>
                </a:solidFill>
                <a:effectLst/>
                <a:latin typeface="Times New Roman" panose="02020603050405020304" pitchFamily="18" charset="0"/>
                <a:ea typeface="Times New Roman" panose="02020603050405020304" pitchFamily="18" charset="0"/>
                <a:sym typeface="+mn-ea"/>
              </a:rPr>
              <a:t> SSD: M2. PCIe</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a:solidFill>
                  <a:srgbClr val="212529"/>
                </a:solidFill>
                <a:effectLst/>
                <a:latin typeface="Times New Roman" panose="02020603050405020304" pitchFamily="18" charset="0"/>
                <a:ea typeface="Times New Roman" panose="02020603050405020304" pitchFamily="18" charset="0"/>
                <a:sym typeface="+mn-ea"/>
              </a:rPr>
              <a:t>Dung </a:t>
            </a:r>
            <a:r>
              <a:rPr lang="en-US" sz="2000" dirty="0" err="1">
                <a:solidFill>
                  <a:srgbClr val="212529"/>
                </a:solidFill>
                <a:effectLst/>
                <a:latin typeface="Times New Roman" panose="02020603050405020304" pitchFamily="18" charset="0"/>
                <a:ea typeface="Times New Roman" panose="02020603050405020304" pitchFamily="18" charset="0"/>
                <a:sym typeface="+mn-ea"/>
              </a:rPr>
              <a:t>lượng</a:t>
            </a:r>
            <a:r>
              <a:rPr lang="en-US" sz="2000" dirty="0">
                <a:solidFill>
                  <a:srgbClr val="212529"/>
                </a:solidFill>
                <a:effectLst/>
                <a:latin typeface="Times New Roman" panose="02020603050405020304" pitchFamily="18" charset="0"/>
                <a:ea typeface="Times New Roman" panose="02020603050405020304" pitchFamily="18" charset="0"/>
                <a:sym typeface="+mn-ea"/>
              </a:rPr>
              <a:t>: 512 GB</a:t>
            </a:r>
            <a:endParaRPr lang="en-US" sz="2000" b="1" dirty="0">
              <a:effectLst/>
              <a:latin typeface="Times New Roman" panose="02020603050405020304" pitchFamily="18" charset="0"/>
              <a:ea typeface="Times New Roman" panose="02020603050405020304" pitchFamily="18" charset="0"/>
            </a:endParaRPr>
          </a:p>
          <a:p>
            <a:pPr algn="l"/>
            <a:endParaRPr lang="en-US" altLang="zh-CN" sz="2000" dirty="0">
              <a:solidFill>
                <a:schemeClr val="tx1"/>
              </a:solidFill>
              <a:latin typeface="Calibri" panose="020F0502020204030204" charset="0"/>
              <a:cs typeface="Calibri" panose="020F0502020204030204" charset="0"/>
            </a:endParaRPr>
          </a:p>
          <a:p>
            <a:pPr algn="l"/>
            <a:endParaRPr lang="zh-CN" altLang="en-US"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dirty="0">
                <a:solidFill>
                  <a:schemeClr val="bg1"/>
                </a:solidFill>
                <a:effectLst/>
                <a:latin typeface="Arial" panose="020B0604020202020204" pitchFamily="34" charset="0"/>
                <a:ea typeface="Calibri" panose="020F0502020204030204" charset="0"/>
                <a:cs typeface="Arial" panose="020B0604020202020204" pitchFamily="34" charset="0"/>
                <a:sym typeface="+mn-ea"/>
              </a:rPr>
              <a:t>MSI Gaming GF63 12UCX-841VN</a:t>
            </a: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marR="0" lvl="0" indent="-342900" fontAlgn="base">
              <a:lnSpc>
                <a:spcPts val="2400"/>
              </a:lnSpc>
              <a:spcBef>
                <a:spcPts val="0"/>
              </a:spcBef>
              <a:spcAft>
                <a:spcPts val="0"/>
              </a:spcAft>
              <a:buFont typeface="Times New Roman" panose="02020603050405020304" pitchFamily="18" charset="0"/>
              <a:buChar char="-"/>
            </a:pPr>
            <a:r>
              <a:rPr lang="en-US" sz="2000" dirty="0">
                <a:solidFill>
                  <a:srgbClr val="212529"/>
                </a:solidFill>
                <a:effectLst/>
                <a:latin typeface="Times New Roman" panose="02020603050405020304" pitchFamily="18" charset="0"/>
                <a:ea typeface="Times New Roman" panose="02020603050405020304" pitchFamily="18" charset="0"/>
                <a:sym typeface="+mn-ea"/>
              </a:rPr>
              <a:t>Ram </a:t>
            </a:r>
            <a:r>
              <a:rPr lang="en-US" sz="2000" dirty="0" err="1">
                <a:solidFill>
                  <a:srgbClr val="212529"/>
                </a:solidFill>
                <a:effectLst/>
                <a:latin typeface="Times New Roman" panose="02020603050405020304" pitchFamily="18" charset="0"/>
                <a:ea typeface="Times New Roman" panose="02020603050405020304" pitchFamily="18" charset="0"/>
                <a:sym typeface="+mn-ea"/>
              </a:rPr>
              <a:t>tối</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đa</a:t>
            </a:r>
            <a:r>
              <a:rPr lang="en-US" sz="2000" dirty="0">
                <a:solidFill>
                  <a:srgbClr val="212529"/>
                </a:solidFill>
                <a:effectLst/>
                <a:latin typeface="Times New Roman" panose="02020603050405020304" pitchFamily="18" charset="0"/>
                <a:ea typeface="Times New Roman" panose="02020603050405020304" pitchFamily="18" charset="0"/>
                <a:sym typeface="+mn-ea"/>
              </a:rPr>
              <a:t>: 64 GB</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Times New Roman" panose="02020603050405020304" pitchFamily="18" charset="0"/>
                <a:ea typeface="Times New Roman" panose="02020603050405020304" pitchFamily="18" charset="0"/>
                <a:sym typeface="+mn-ea"/>
              </a:rPr>
              <a:t>Loại</a:t>
            </a:r>
            <a:r>
              <a:rPr lang="en-US" sz="2000" dirty="0">
                <a:solidFill>
                  <a:srgbClr val="212529"/>
                </a:solidFill>
                <a:effectLst/>
                <a:latin typeface="Times New Roman" panose="02020603050405020304" pitchFamily="18" charset="0"/>
                <a:ea typeface="Times New Roman" panose="02020603050405020304" pitchFamily="18" charset="0"/>
                <a:sym typeface="+mn-ea"/>
              </a:rPr>
              <a:t> Ram: DDR4</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Times New Roman" panose="02020603050405020304" pitchFamily="18" charset="0"/>
                <a:ea typeface="Times New Roman" panose="02020603050405020304" pitchFamily="18" charset="0"/>
                <a:sym typeface="+mn-ea"/>
              </a:rPr>
              <a:t>Số</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khe</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cắm</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rời</a:t>
            </a:r>
            <a:r>
              <a:rPr lang="en-US" sz="2000" dirty="0">
                <a:solidFill>
                  <a:srgbClr val="212529"/>
                </a:solidFill>
                <a:effectLst/>
                <a:latin typeface="Times New Roman" panose="02020603050405020304" pitchFamily="18" charset="0"/>
                <a:ea typeface="Times New Roman" panose="02020603050405020304" pitchFamily="18" charset="0"/>
                <a:sym typeface="+mn-ea"/>
              </a:rPr>
              <a:t>: 2</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Times New Roman" panose="02020603050405020304" pitchFamily="18" charset="0"/>
                <a:ea typeface="Times New Roman" panose="02020603050405020304" pitchFamily="18" charset="0"/>
                <a:sym typeface="+mn-ea"/>
              </a:rPr>
              <a:t>Số</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khe</a:t>
            </a:r>
            <a:r>
              <a:rPr lang="en-US" sz="2000" dirty="0">
                <a:solidFill>
                  <a:srgbClr val="212529"/>
                </a:solidFill>
                <a:effectLst/>
                <a:latin typeface="Times New Roman" panose="02020603050405020304" pitchFamily="18" charset="0"/>
                <a:ea typeface="Times New Roman" panose="02020603050405020304" pitchFamily="18" charset="0"/>
                <a:sym typeface="+mn-ea"/>
              </a:rPr>
              <a:t> Ram </a:t>
            </a:r>
            <a:r>
              <a:rPr lang="en-US" sz="2000" dirty="0" err="1">
                <a:solidFill>
                  <a:srgbClr val="212529"/>
                </a:solidFill>
                <a:effectLst/>
                <a:latin typeface="Times New Roman" panose="02020603050405020304" pitchFamily="18" charset="0"/>
                <a:ea typeface="Times New Roman" panose="02020603050405020304" pitchFamily="18" charset="0"/>
                <a:sym typeface="+mn-ea"/>
              </a:rPr>
              <a:t>còn</a:t>
            </a:r>
            <a:r>
              <a:rPr lang="en-US" sz="2000" dirty="0">
                <a:solidFill>
                  <a:srgbClr val="212529"/>
                </a:solidFill>
                <a:effectLst/>
                <a:latin typeface="Times New Roman" panose="02020603050405020304" pitchFamily="18" charset="0"/>
                <a:ea typeface="Times New Roman" panose="02020603050405020304" pitchFamily="18" charset="0"/>
                <a:sym typeface="+mn-ea"/>
              </a:rPr>
              <a:t> </a:t>
            </a:r>
            <a:r>
              <a:rPr lang="en-US" sz="2000" dirty="0" err="1">
                <a:solidFill>
                  <a:srgbClr val="212529"/>
                </a:solidFill>
                <a:effectLst/>
                <a:latin typeface="Times New Roman" panose="02020603050405020304" pitchFamily="18" charset="0"/>
                <a:ea typeface="Times New Roman" panose="02020603050405020304" pitchFamily="18" charset="0"/>
                <a:sym typeface="+mn-ea"/>
              </a:rPr>
              <a:t>lại</a:t>
            </a:r>
            <a:r>
              <a:rPr lang="en-US" sz="2000" dirty="0">
                <a:solidFill>
                  <a:srgbClr val="212529"/>
                </a:solidFill>
                <a:effectLst/>
                <a:latin typeface="Times New Roman" panose="02020603050405020304" pitchFamily="18" charset="0"/>
                <a:ea typeface="Times New Roman" panose="02020603050405020304" pitchFamily="18" charset="0"/>
                <a:sym typeface="+mn-ea"/>
              </a:rPr>
              <a:t>: 1</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Times New Roman" panose="02020603050405020304" pitchFamily="18" charset="0"/>
                <a:ea typeface="Times New Roman" panose="02020603050405020304" pitchFamily="18" charset="0"/>
                <a:sym typeface="+mn-ea"/>
              </a:rPr>
              <a:t>Số</a:t>
            </a:r>
            <a:r>
              <a:rPr lang="en-US" sz="2000" dirty="0">
                <a:solidFill>
                  <a:srgbClr val="212529"/>
                </a:solidFill>
                <a:effectLst/>
                <a:latin typeface="Times New Roman" panose="02020603050405020304" pitchFamily="18" charset="0"/>
                <a:ea typeface="Times New Roman" panose="02020603050405020304" pitchFamily="18" charset="0"/>
                <a:sym typeface="+mn-ea"/>
              </a:rPr>
              <a:t> Ram Onboard: 0</a:t>
            </a:r>
            <a:endParaRPr lang="en-US" sz="2000" b="1" dirty="0">
              <a:effectLst/>
              <a:latin typeface="Times New Roman" panose="02020603050405020304" pitchFamily="18" charset="0"/>
              <a:ea typeface="Times New Roman" panose="02020603050405020304" pitchFamily="18" charset="0"/>
            </a:endParaRPr>
          </a:p>
          <a:p>
            <a:pPr algn="l"/>
            <a:endParaRPr lang="zh-CN" altLang="en-US" sz="2000">
              <a:solidFill>
                <a:schemeClr val="tx1"/>
              </a:solidFill>
              <a:latin typeface="Calibri" panose="020F0502020204030204" charset="0"/>
              <a:cs typeface="Calibri" panose="020F0502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R="0" lvl="0" fontAlgn="base">
              <a:lnSpc>
                <a:spcPts val="2400"/>
              </a:lnSpc>
              <a:spcBef>
                <a:spcPts val="0"/>
              </a:spcBef>
              <a:spcAft>
                <a:spcPts val="0"/>
              </a:spcAft>
            </a:pPr>
            <a:r>
              <a:rPr lang="en-US" sz="2000" dirty="0">
                <a:solidFill>
                  <a:srgbClr val="212529"/>
                </a:solidFill>
                <a:effectLst/>
                <a:latin typeface="Times New Roman" panose="02020603050405020304" pitchFamily="18" charset="0"/>
                <a:ea typeface="Times New Roman" panose="02020603050405020304" pitchFamily="18" charset="0"/>
                <a:sym typeface="+mn-ea"/>
              </a:rPr>
              <a:t> </a:t>
            </a:r>
            <a:endParaRPr lang="en-US" sz="2000" b="1" dirty="0">
              <a:effectLst/>
              <a:latin typeface="Times New Roman" panose="02020603050405020304" pitchFamily="18" charset="0"/>
              <a:ea typeface="Times New Roman" panose="02020603050405020304" pitchFamily="18"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Kích</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thước</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359 x 254 x 21.7 mm</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Trọng</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lượng</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máy</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1.86 kg</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Bản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lề</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Bản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lề</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đôi</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Tản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nhiệt</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Cooler Boost</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Màu</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sắc</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Đen</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Chất</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liệu</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Nhựa</a:t>
            </a:r>
            <a:endParaRPr lang="en-US" sz="2000" b="0" dirty="0">
              <a:solidFill>
                <a:srgbClr val="212529"/>
              </a:solidFill>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Kích</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thước</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công</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nghệ</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15.6 inch FHD</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Độ</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phân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giải</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1920 x 1080 Pixels</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Tần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số</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quét</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144 Hz</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Tấm</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nền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Ips</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Độ</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sáng</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250 nits</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Độ</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phủ</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màu</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45% NTSC</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Tỉ</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lệ</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màn</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a:t>
            </a:r>
            <a:r>
              <a:rPr lang="en-US" sz="2000" dirty="0" err="1">
                <a:solidFill>
                  <a:srgbClr val="212529"/>
                </a:solidFill>
                <a:effectLst/>
                <a:latin typeface="Calibri" panose="020F0502020204030204" charset="0"/>
                <a:ea typeface="Times New Roman" panose="02020603050405020304" pitchFamily="18" charset="0"/>
                <a:cs typeface="Calibri" panose="020F0502020204030204" charset="0"/>
                <a:sym typeface="+mn-ea"/>
              </a:rPr>
              <a:t>hình</a:t>
            </a:r>
            <a:r>
              <a:rPr lang="en-US" sz="2000" dirty="0">
                <a:solidFill>
                  <a:srgbClr val="212529"/>
                </a:solidFill>
                <a:effectLst/>
                <a:latin typeface="Calibri" panose="020F0502020204030204" charset="0"/>
                <a:ea typeface="Times New Roman" panose="02020603050405020304" pitchFamily="18" charset="0"/>
                <a:cs typeface="Calibri" panose="020F0502020204030204" charset="0"/>
                <a:sym typeface="+mn-ea"/>
              </a:rPr>
              <a:t>: 	16:09</a:t>
            </a:r>
            <a:endParaRPr lang="en-US" sz="2000" b="1" dirty="0">
              <a:effectLst/>
              <a:latin typeface="Calibri" panose="020F0502020204030204" charset="0"/>
              <a:ea typeface="Times New Roman" panose="02020603050405020304" pitchFamily="18" charset="0"/>
              <a:cs typeface="Calibri" panose="020F0502020204030204" charset="0"/>
            </a:endParaRPr>
          </a:p>
          <a:p>
            <a:pPr marL="342900" marR="0" lvl="0" indent="-342900" fontAlgn="base">
              <a:lnSpc>
                <a:spcPts val="2400"/>
              </a:lnSpc>
              <a:spcBef>
                <a:spcPts val="0"/>
              </a:spcBef>
              <a:spcAft>
                <a:spcPts val="0"/>
              </a:spcAft>
              <a:buFont typeface="Times New Roman" panose="02020603050405020304" pitchFamily="18" charset="0"/>
              <a:buChar char="-"/>
            </a:pPr>
            <a:endParaRPr lang="en-US" sz="2000" dirty="0"/>
          </a:p>
          <a:p>
            <a:pPr algn="l"/>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dirty="0">
                <a:solidFill>
                  <a:schemeClr val="bg1"/>
                </a:solidFill>
                <a:effectLst/>
                <a:latin typeface="Arial" panose="020B0604020202020204" pitchFamily="34" charset="0"/>
                <a:ea typeface="Calibri" panose="020F0502020204030204" charset="0"/>
                <a:cs typeface="Arial" panose="020B0604020202020204" pitchFamily="34" charset="0"/>
                <a:sym typeface="+mn-ea"/>
              </a:rPr>
              <a:t>MSI Gaming GF63 12UCX-841VN</a:t>
            </a:r>
            <a:endParaRPr lang="zh-CN" alt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dirty="0">
                <a:solidFill>
                  <a:schemeClr val="bg1"/>
                </a:solidFill>
                <a:effectLst/>
                <a:latin typeface="Arial" panose="020B0604020202020204" pitchFamily="34" charset="0"/>
                <a:ea typeface="Calibri" panose="020F0502020204030204" charset="0"/>
                <a:cs typeface="Arial" panose="020B0604020202020204" pitchFamily="34" charset="0"/>
                <a:sym typeface="+mn-ea"/>
              </a:rPr>
              <a:t>MSI Gaming GF63 12UCX-841VN</a:t>
            </a: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marR="0" lvl="0" indent="-342900">
              <a:lnSpc>
                <a:spcPct val="80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năng</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mạnh</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mẽ</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Sử</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CPU Intel Core i5 12450H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GPU RTX 2050,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đủ</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sức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đáp</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nhu</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cầu</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chơi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game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việc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đa</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nhiệm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marL="342900" marR="0" lvl="0" indent="-342900">
              <a:lnSpc>
                <a:spcPct val="80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Màn</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hình</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144Hz</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Màn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hình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tần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mới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giúp</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trải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nghiệm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chơi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game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mượt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hơn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đồng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thời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mang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lại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hình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ảnh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sống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chân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marL="342900" marR="0" lvl="0" indent="-342900">
              <a:lnSpc>
                <a:spcPct val="80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nối</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đa</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dạng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cổng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USB Type-C,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cổng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HDMI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cổng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USB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việc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nối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thiết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bị</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ngoại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vi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trở</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nên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tiện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lợi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marL="342900" marR="0" lvl="0" indent="-342900">
              <a:lnSpc>
                <a:spcPct val="80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Thiết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kế</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mỏng</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nhẹ</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độ</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mỏng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2,2cm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trọng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1,86kg,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dễ</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dàng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di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chuyển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mang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theo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bên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mình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algn="l">
              <a:lnSpc>
                <a:spcPct val="80000"/>
              </a:lnSpc>
            </a:pPr>
            <a:endParaRPr lang="en-US" sz="1600">
              <a:solidFill>
                <a:schemeClr val="tx1"/>
              </a:solidFill>
              <a:latin typeface="Times New Roman" panose="02020603050405020304" pitchFamily="18" charset="0"/>
              <a:cs typeface="Times New Roman" panose="02020603050405020304" pitchFamily="18" charset="0"/>
            </a:endParaRPr>
          </a:p>
        </p:txBody>
      </p:sp>
      <p:sp>
        <p:nvSpPr>
          <p:cNvPr id="15" name="Rounded Rectangle 14"/>
          <p:cNvSpPr/>
          <p:nvPr/>
        </p:nvSpPr>
        <p:spPr>
          <a:xfrm>
            <a:off x="639127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342900" marR="0" lvl="0" indent="-342900">
              <a:lnSpc>
                <a:spcPct val="107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suất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họa</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hạn</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chế</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GPU RTX 2050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đáp</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ứng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suất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tựa</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game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đòi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hỏi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hơn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tình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huống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sử</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công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nghệ</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đồ</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họa</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tiên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tiến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như</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Ray Tracing.</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marL="342900" marR="0" lvl="0" indent="-342900">
              <a:lnSpc>
                <a:spcPct val="107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Âm</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thanh</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tốt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tai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nghe</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chuyên</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Dù</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hỗ</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trợ</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âm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thanh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Hi-Res Audio,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nhưng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với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các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tai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nghe</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chuyên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dụng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chất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lượng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âm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thanh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đạt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được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chuẩn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cao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nhất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marL="342900" marR="0" lvl="0" indent="-342900">
              <a:lnSpc>
                <a:spcPct val="107000"/>
              </a:lnSpc>
              <a:spcBef>
                <a:spcPts val="1500"/>
              </a:spcBef>
              <a:spcAft>
                <a:spcPts val="1500"/>
              </a:spcAft>
              <a:buFont typeface="+mj-lt"/>
              <a:buAutoNum type="arabicPeriod"/>
              <a:tabLst>
                <a:tab pos="457200" algn="l"/>
              </a:tabLst>
            </a:pP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suất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mát</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b="1"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đủ</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Trong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trường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hợp</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chơi</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game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nặng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hệ</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thống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có</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thể</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không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đảm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bảo</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đủ</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dẫn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đến</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tình</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trạng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máy</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nóng</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và</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giảm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hiệu</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suất</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làm</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1600" dirty="0" err="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việc</a:t>
            </a:r>
            <a:r>
              <a:rPr lang="en-US" sz="16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p>
            <a:pPr algn="l"/>
            <a:endParaRPr lang="en-US" sz="160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1108"/>
            </a:xfrm>
            <a:prstGeom prst="rect">
              <a:avLst/>
            </a:prstGeom>
          </p:spPr>
          <p:txBody>
            <a:bodyPr wrap="square">
              <a:spAutoFit/>
            </a:bodyPr>
            <a:lstStyle/>
            <a:p>
              <a:pPr algn="ctr">
                <a:lnSpc>
                  <a:spcPct val="110000"/>
                </a:lnSpc>
              </a:pPr>
              <a:r>
                <a:rPr lang="en-US" altLang="zh-CN" b="1" dirty="0">
                  <a:solidFill>
                    <a:schemeClr val="bg1"/>
                  </a:solidFill>
                  <a:latin typeface="+mj-lt"/>
                </a:rPr>
                <a:t>Demonstrate </a:t>
              </a:r>
              <a:endParaRPr lang="zh-CN" altLang="en-US" b="1" dirty="0">
                <a:solidFill>
                  <a:schemeClr val="bg1"/>
                </a:solidFill>
                <a:latin typeface="+mj-lt"/>
              </a:endParaRPr>
            </a:p>
          </p:txBody>
        </p:sp>
      </p:grpSp>
      <p:sp>
        <p:nvSpPr>
          <p:cNvPr id="3" name="Text Box 2"/>
          <p:cNvSpPr txBox="1"/>
          <p:nvPr/>
        </p:nvSpPr>
        <p:spPr>
          <a:xfrm>
            <a:off x="2338070" y="246380"/>
            <a:ext cx="9159875" cy="1754326"/>
          </a:xfrm>
          <a:prstGeom prst="rect">
            <a:avLst/>
          </a:prstGeom>
          <a:noFill/>
        </p:spPr>
        <p:txBody>
          <a:bodyPr wrap="square" rtlCol="0">
            <a:spAutoFit/>
          </a:bodyPr>
          <a:lstStyle/>
          <a:p>
            <a:pPr algn="ctr"/>
            <a:r>
              <a:rPr lang="pl-PL" sz="3600" b="1">
                <a:solidFill>
                  <a:schemeClr val="bg1"/>
                </a:solidFill>
              </a:rPr>
              <a:t>Laptop LG Gram Style 14Z90RS-G.AH54A5</a:t>
            </a:r>
            <a:endParaRPr lang="en-US" sz="3600" b="1">
              <a:solidFill>
                <a:schemeClr val="bg1"/>
              </a:solidFill>
            </a:endParaRPr>
          </a:p>
          <a:p>
            <a:pPr algn="ctr"/>
            <a:r>
              <a:rPr lang="en-US" sz="3600" b="1">
                <a:solidFill>
                  <a:schemeClr val="bg1"/>
                </a:solidFill>
              </a:rPr>
              <a:t>(Trần Mai Ngọc Duy)</a:t>
            </a: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2000">
                <a:solidFill>
                  <a:schemeClr val="tx1"/>
                </a:solidFill>
              </a:rPr>
              <a:t>Hãng CPU: Intel </a:t>
            </a:r>
          </a:p>
          <a:p>
            <a:r>
              <a:rPr lang="en-US" sz="2000">
                <a:solidFill>
                  <a:schemeClr val="tx1"/>
                </a:solidFill>
              </a:rPr>
              <a:t>Công nghệ CPU: Core i5 </a:t>
            </a:r>
          </a:p>
          <a:p>
            <a:r>
              <a:rPr lang="en-US" sz="2000">
                <a:solidFill>
                  <a:schemeClr val="tx1"/>
                </a:solidFill>
              </a:rPr>
              <a:t>Loại CPU:	1340P </a:t>
            </a:r>
          </a:p>
          <a:p>
            <a:r>
              <a:rPr lang="en-US" sz="2000">
                <a:solidFill>
                  <a:schemeClr val="tx1"/>
                </a:solidFill>
              </a:rPr>
              <a:t>Tốc độ CPU: 1.9 Ghz </a:t>
            </a:r>
          </a:p>
          <a:p>
            <a:r>
              <a:rPr lang="en-US" sz="2000">
                <a:solidFill>
                  <a:schemeClr val="tx1"/>
                </a:solidFill>
              </a:rPr>
              <a:t>Tốc độ tối đa: 4.6 GHz</a:t>
            </a: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2000">
                <a:solidFill>
                  <a:schemeClr val="tx1"/>
                </a:solidFill>
              </a:rPr>
              <a:t>Card onboard </a:t>
            </a:r>
          </a:p>
          <a:p>
            <a:r>
              <a:rPr lang="en-US" sz="2000">
                <a:solidFill>
                  <a:schemeClr val="tx1"/>
                </a:solidFill>
              </a:rPr>
              <a:t>Hãng	: Intel </a:t>
            </a:r>
          </a:p>
          <a:p>
            <a:r>
              <a:rPr lang="en-US" sz="2000">
                <a:solidFill>
                  <a:schemeClr val="tx1"/>
                </a:solidFill>
              </a:rPr>
              <a:t>Model: Iris Plus </a:t>
            </a:r>
          </a:p>
          <a:p>
            <a:r>
              <a:rPr lang="en-US" sz="2000">
                <a:solidFill>
                  <a:schemeClr val="tx1"/>
                </a:solidFill>
              </a:rPr>
              <a:t>Bộ nhớ: Share</a:t>
            </a:r>
          </a:p>
        </p:txBody>
      </p:sp>
    </p:spTree>
    <p:extLst>
      <p:ext uri="{BB962C8B-B14F-4D97-AF65-F5344CB8AC3E}">
        <p14:creationId xmlns:p14="http://schemas.microsoft.com/office/powerpoint/2010/main" val="2847091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vi-VN" altLang="zh-CN" sz="2000">
                <a:solidFill>
                  <a:schemeClr val="tx1"/>
                </a:solidFill>
                <a:latin typeface="Calibri" panose="020F0502020204030204" charset="0"/>
                <a:cs typeface="Calibri" panose="020F0502020204030204" charset="0"/>
              </a:rPr>
              <a:t>Kiểu ổ cứng: SSD </a:t>
            </a:r>
            <a:endParaRPr lang="en-US" altLang="zh-CN" sz="2000">
              <a:solidFill>
                <a:schemeClr val="tx1"/>
              </a:solidFill>
              <a:latin typeface="Calibri" panose="020F0502020204030204" charset="0"/>
              <a:cs typeface="Calibri" panose="020F0502020204030204" charset="0"/>
            </a:endParaRPr>
          </a:p>
          <a:p>
            <a:r>
              <a:rPr lang="vi-VN" altLang="zh-CN" sz="2000">
                <a:solidFill>
                  <a:schemeClr val="tx1"/>
                </a:solidFill>
                <a:latin typeface="Calibri" panose="020F0502020204030204" charset="0"/>
                <a:cs typeface="Calibri" panose="020F0502020204030204" charset="0"/>
              </a:rPr>
              <a:t>Loại SSD:</a:t>
            </a:r>
            <a:r>
              <a:rPr lang="en-US" altLang="zh-CN" sz="2000">
                <a:solidFill>
                  <a:schemeClr val="tx1"/>
                </a:solidFill>
                <a:latin typeface="Calibri" panose="020F0502020204030204" charset="0"/>
                <a:cs typeface="Calibri" panose="020F0502020204030204" charset="0"/>
              </a:rPr>
              <a:t> </a:t>
            </a:r>
            <a:r>
              <a:rPr lang="vi-VN" altLang="zh-CN" sz="2000">
                <a:solidFill>
                  <a:schemeClr val="tx1"/>
                </a:solidFill>
                <a:latin typeface="Calibri" panose="020F0502020204030204" charset="0"/>
                <a:cs typeface="Calibri" panose="020F0502020204030204" charset="0"/>
              </a:rPr>
              <a:t>M2. PCIe </a:t>
            </a:r>
            <a:endParaRPr lang="en-US" altLang="zh-CN" sz="2000">
              <a:solidFill>
                <a:schemeClr val="tx1"/>
              </a:solidFill>
              <a:latin typeface="Calibri" panose="020F0502020204030204" charset="0"/>
              <a:cs typeface="Calibri" panose="020F0502020204030204" charset="0"/>
            </a:endParaRPr>
          </a:p>
          <a:p>
            <a:r>
              <a:rPr lang="vi-VN" altLang="zh-CN" sz="2000">
                <a:solidFill>
                  <a:schemeClr val="tx1"/>
                </a:solidFill>
                <a:latin typeface="Calibri" panose="020F0502020204030204" charset="0"/>
                <a:cs typeface="Calibri" panose="020F0502020204030204" charset="0"/>
              </a:rPr>
              <a:t>Dung lượng: 512 GB</a:t>
            </a:r>
            <a:endParaRPr lang="en-US"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a:solidFill>
                  <a:schemeClr val="bg1"/>
                </a:solidFill>
                <a:sym typeface="+mn-ea"/>
              </a:rPr>
              <a:t>Máy tính xách tay HP 14 inch HP 2023</a:t>
            </a:r>
            <a:endParaRPr lang="zh-CN" altLang="en-US" sz="28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vi-VN" sz="2000">
                <a:solidFill>
                  <a:schemeClr val="tx1"/>
                </a:solidFill>
              </a:rPr>
              <a:t>Dung lượng RAM: 16 GB (1 thanh 16 GB) </a:t>
            </a:r>
            <a:endParaRPr lang="en-US" sz="2000">
              <a:solidFill>
                <a:schemeClr val="tx1"/>
              </a:solidFill>
            </a:endParaRPr>
          </a:p>
          <a:p>
            <a:r>
              <a:rPr lang="vi-VN" sz="2000">
                <a:solidFill>
                  <a:schemeClr val="tx1"/>
                </a:solidFill>
              </a:rPr>
              <a:t>Loại RAM: DDR5 </a:t>
            </a:r>
            <a:endParaRPr lang="en-US" sz="2000">
              <a:solidFill>
                <a:schemeClr val="tx1"/>
              </a:solidFill>
            </a:endParaRPr>
          </a:p>
          <a:p>
            <a:r>
              <a:rPr lang="vi-VN" sz="2000">
                <a:solidFill>
                  <a:schemeClr val="tx1"/>
                </a:solidFill>
              </a:rPr>
              <a:t>Tốc độ RAM: 6000 MHz </a:t>
            </a:r>
            <a:endParaRPr lang="en-US" sz="2000">
              <a:solidFill>
                <a:schemeClr val="tx1"/>
              </a:solidFill>
            </a:endParaRPr>
          </a:p>
          <a:p>
            <a:r>
              <a:rPr lang="vi-VN" sz="2000">
                <a:solidFill>
                  <a:schemeClr val="tx1"/>
                </a:solidFill>
              </a:rPr>
              <a:t>Số khe cắm rời: 0 </a:t>
            </a:r>
            <a:endParaRPr lang="en-US" sz="2000">
              <a:solidFill>
                <a:schemeClr val="tx1"/>
              </a:solidFill>
            </a:endParaRPr>
          </a:p>
          <a:p>
            <a:r>
              <a:rPr lang="vi-VN" sz="2000">
                <a:solidFill>
                  <a:schemeClr val="tx1"/>
                </a:solidFill>
              </a:rPr>
              <a:t>Số khe RAM còn lại: 0 </a:t>
            </a:r>
            <a:endParaRPr lang="en-US" sz="2000">
              <a:solidFill>
                <a:schemeClr val="tx1"/>
              </a:solidFill>
            </a:endParaRPr>
          </a:p>
          <a:p>
            <a:r>
              <a:rPr lang="vi-VN" sz="2000">
                <a:solidFill>
                  <a:schemeClr val="tx1"/>
                </a:solidFill>
              </a:rPr>
              <a:t>Số RAM onboard: 1 </a:t>
            </a:r>
            <a:endParaRPr lang="en-US" sz="2000">
              <a:solidFill>
                <a:schemeClr val="tx1"/>
              </a:solidFill>
            </a:endParaRPr>
          </a:p>
          <a:p>
            <a:r>
              <a:rPr lang="vi-VN" sz="2000">
                <a:solidFill>
                  <a:schemeClr val="tx1"/>
                </a:solidFill>
              </a:rPr>
              <a:t>Hỗ trợ RAM tối đa: Không nâng cấp</a:t>
            </a:r>
            <a:endParaRPr lang="en-US" sz="2000">
              <a:solidFill>
                <a:schemeClr val="tx1"/>
              </a:solidFill>
            </a:endParaRPr>
          </a:p>
        </p:txBody>
      </p:sp>
    </p:spTree>
    <p:extLst>
      <p:ext uri="{BB962C8B-B14F-4D97-AF65-F5344CB8AC3E}">
        <p14:creationId xmlns:p14="http://schemas.microsoft.com/office/powerpoint/2010/main" val="142541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vi-VN" sz="2000">
                <a:solidFill>
                  <a:schemeClr val="tx1"/>
                </a:solidFill>
                <a:latin typeface="Calibri" panose="020F0502020204030204" charset="0"/>
                <a:cs typeface="Calibri" panose="020F0502020204030204" charset="0"/>
              </a:rPr>
              <a:t>Kích thước: 35,5 cm </a:t>
            </a:r>
            <a:endParaRPr lang="en-US" sz="2000">
              <a:solidFill>
                <a:schemeClr val="tx1"/>
              </a:solidFill>
              <a:latin typeface="Calibri" panose="020F0502020204030204" charset="0"/>
              <a:cs typeface="Calibri" panose="020F0502020204030204" charset="0"/>
            </a:endParaRPr>
          </a:p>
          <a:p>
            <a:r>
              <a:rPr lang="vi-VN" sz="2000">
                <a:solidFill>
                  <a:schemeClr val="tx1"/>
                </a:solidFill>
                <a:latin typeface="Calibri" panose="020F0502020204030204" charset="0"/>
                <a:cs typeface="Calibri" panose="020F0502020204030204" charset="0"/>
              </a:rPr>
              <a:t>Trọng lượng sản phẩm: 1.5 kg </a:t>
            </a:r>
            <a:endParaRPr lang="en-US" sz="2000">
              <a:solidFill>
                <a:schemeClr val="tx1"/>
              </a:solidFill>
              <a:latin typeface="Calibri" panose="020F0502020204030204" charset="0"/>
              <a:cs typeface="Calibri" panose="020F0502020204030204" charset="0"/>
            </a:endParaRPr>
          </a:p>
          <a:p>
            <a:r>
              <a:rPr lang="vi-VN" sz="2000">
                <a:solidFill>
                  <a:schemeClr val="tx1"/>
                </a:solidFill>
                <a:latin typeface="Calibri" panose="020F0502020204030204" charset="0"/>
                <a:cs typeface="Calibri" panose="020F0502020204030204" charset="0"/>
              </a:rPr>
              <a:t>Màu sắc: Trắng</a:t>
            </a:r>
            <a:endParaRPr lang="en-US" sz="2000">
              <a:solidFill>
                <a:schemeClr val="tx1"/>
              </a:solidFill>
              <a:latin typeface="Calibri" panose="020F0502020204030204" charset="0"/>
              <a:cs typeface="Calibri" panose="020F0502020204030204" charset="0"/>
            </a:endParaRPr>
          </a:p>
          <a:p>
            <a:r>
              <a:rPr lang="vi-VN" sz="2000">
                <a:solidFill>
                  <a:schemeClr val="tx1"/>
                </a:solidFill>
                <a:latin typeface="Calibri" panose="020F0502020204030204" charset="0"/>
                <a:cs typeface="Calibri" panose="020F0502020204030204" charset="0"/>
              </a:rPr>
              <a:t>Chất liệu: Hợp kim Magie</a:t>
            </a:r>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a:solidFill>
                  <a:schemeClr val="bg1"/>
                </a:solidFill>
                <a:sym typeface="+mn-ea"/>
              </a:rPr>
              <a:t>Máy tính xách tay HP 14 inch HP 2023</a:t>
            </a:r>
            <a:endParaRPr lang="zh-CN" altLang="en-US"/>
          </a:p>
        </p:txBody>
      </p:sp>
    </p:spTree>
    <p:extLst>
      <p:ext uri="{BB962C8B-B14F-4D97-AF65-F5344CB8AC3E}">
        <p14:creationId xmlns:p14="http://schemas.microsoft.com/office/powerpoint/2010/main" val="55864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endParaRPr lang="zh-CN" altLang="en-US" b="1" dirty="0">
                <a:solidFill>
                  <a:schemeClr val="bg1"/>
                </a:solidFill>
                <a:latin typeface="Calibri" panose="020F0502020204030204" charset="0"/>
                <a:cs typeface="Calibri" panose="020F0502020204030204" charset="0"/>
              </a:endParaRPr>
            </a:p>
          </p:txBody>
        </p:sp>
      </p:grpSp>
      <p:sp>
        <p:nvSpPr>
          <p:cNvPr id="3" name="Text Box 2"/>
          <p:cNvSpPr txBox="1"/>
          <p:nvPr/>
        </p:nvSpPr>
        <p:spPr>
          <a:xfrm>
            <a:off x="2338070" y="246380"/>
            <a:ext cx="9159875" cy="1198880"/>
          </a:xfrm>
          <a:prstGeom prst="rect">
            <a:avLst/>
          </a:prstGeom>
          <a:noFill/>
        </p:spPr>
        <p:txBody>
          <a:bodyPr wrap="square" rtlCol="0">
            <a:spAutoFit/>
          </a:bodyPr>
          <a:lstStyle/>
          <a:p>
            <a:pPr algn="ctr"/>
            <a:r>
              <a:rPr lang="en-US" sz="3600" b="1">
                <a:solidFill>
                  <a:schemeClr val="bg1"/>
                </a:solidFill>
              </a:rPr>
              <a:t>Máy tính xách tay HP 14 inch HP 2023</a:t>
            </a:r>
          </a:p>
          <a:p>
            <a:pPr algn="ctr"/>
            <a:r>
              <a:rPr lang="en-US" sz="3600" b="1">
                <a:solidFill>
                  <a:schemeClr val="bg1"/>
                </a:solidFill>
              </a:rPr>
              <a:t>(Nguyễn Hữu Nam)</a:t>
            </a: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rPr>
              <a:t>Tên CPU: </a:t>
            </a:r>
            <a:r>
              <a:rPr lang="zh-CN" altLang="en-US" sz="2000">
                <a:solidFill>
                  <a:schemeClr val="tx1"/>
                </a:solidFill>
                <a:latin typeface="Calibri" panose="020F0502020204030204" charset="0"/>
                <a:cs typeface="Calibri" panose="020F0502020204030204" charset="0"/>
              </a:rPr>
              <a:t>1,1 GHz celeron_n4000</a:t>
            </a:r>
          </a:p>
          <a:p>
            <a:pPr algn="l"/>
            <a:r>
              <a:rPr lang="zh-CN" altLang="en-US" sz="2000">
                <a:solidFill>
                  <a:schemeClr val="tx1"/>
                </a:solidFill>
                <a:latin typeface="Calibri" panose="020F0502020204030204" charset="0"/>
                <a:cs typeface="Calibri" panose="020F0502020204030204" charset="0"/>
              </a:rPr>
              <a:t>Số nhân / luồng</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2 nhân 2 luồng</a:t>
            </a:r>
          </a:p>
          <a:p>
            <a:pPr algn="l"/>
            <a:r>
              <a:rPr lang="zh-CN" altLang="en-US" sz="2000">
                <a:solidFill>
                  <a:schemeClr val="tx1"/>
                </a:solidFill>
                <a:latin typeface="Calibri" panose="020F0502020204030204" charset="0"/>
                <a:cs typeface="Calibri" panose="020F0502020204030204" charset="0"/>
              </a:rPr>
              <a:t>Tiến trình sản xuất</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14 nm</a:t>
            </a:r>
          </a:p>
          <a:p>
            <a:pPr algn="l"/>
            <a:r>
              <a:rPr lang="zh-CN" altLang="en-US" sz="2000">
                <a:solidFill>
                  <a:schemeClr val="tx1"/>
                </a:solidFill>
                <a:latin typeface="Calibri" panose="020F0502020204030204" charset="0"/>
                <a:cs typeface="Calibri" panose="020F0502020204030204" charset="0"/>
              </a:rPr>
              <a:t>Xung nhịp cơ bản</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1.10 GHz</a:t>
            </a:r>
          </a:p>
          <a:p>
            <a:pPr algn="l"/>
            <a:r>
              <a:rPr lang="zh-CN" altLang="en-US" sz="2000">
                <a:solidFill>
                  <a:schemeClr val="tx1"/>
                </a:solidFill>
                <a:latin typeface="Calibri" panose="020F0502020204030204" charset="0"/>
                <a:cs typeface="Calibri" panose="020F0502020204030204" charset="0"/>
              </a:rPr>
              <a:t>Xung nhịp tối đa</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2.60 GHz</a:t>
            </a:r>
          </a:p>
          <a:p>
            <a:pPr algn="l"/>
            <a:r>
              <a:rPr lang="zh-CN" altLang="en-US" sz="2000">
                <a:solidFill>
                  <a:schemeClr val="tx1"/>
                </a:solidFill>
                <a:latin typeface="Calibri" panose="020F0502020204030204" charset="0"/>
                <a:cs typeface="Calibri" panose="020F0502020204030204" charset="0"/>
              </a:rPr>
              <a:t>Loại bộ nhớ</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DDR4/LPDDR4 upto 2400 MT/s</a:t>
            </a:r>
          </a:p>
          <a:p>
            <a:pPr algn="l"/>
            <a:r>
              <a:rPr lang="zh-CN" altLang="en-US" sz="2000">
                <a:solidFill>
                  <a:schemeClr val="tx1"/>
                </a:solidFill>
                <a:latin typeface="Calibri" panose="020F0502020204030204" charset="0"/>
                <a:cs typeface="Calibri" panose="020F0502020204030204" charset="0"/>
              </a:rPr>
              <a:t>Bộ nhớ đệm</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4 MB L2 Cache</a:t>
            </a:r>
          </a:p>
          <a:p>
            <a:pPr algn="l"/>
            <a:r>
              <a:rPr lang="zh-CN" altLang="en-US" sz="2000">
                <a:solidFill>
                  <a:schemeClr val="tx1"/>
                </a:solidFill>
                <a:latin typeface="Calibri" panose="020F0502020204030204" charset="0"/>
                <a:cs typeface="Calibri" panose="020F0502020204030204" charset="0"/>
              </a:rPr>
              <a:t>TDP</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6W</a:t>
            </a: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rPr>
              <a:t>Tên card đồ họa:</a:t>
            </a:r>
            <a:r>
              <a:rPr lang="zh-CN" altLang="en-US" sz="2000">
                <a:solidFill>
                  <a:schemeClr val="tx1"/>
                </a:solidFill>
                <a:latin typeface="Calibri" panose="020F0502020204030204" charset="0"/>
                <a:cs typeface="Calibri" panose="020F0502020204030204" charset="0"/>
              </a:rPr>
              <a:t>Intel® UHD Graphics 600</a:t>
            </a:r>
          </a:p>
          <a:p>
            <a:pPr algn="l"/>
            <a:r>
              <a:rPr lang="en-US" altLang="zh-CN" sz="1200">
                <a:solidFill>
                  <a:schemeClr val="tx1"/>
                </a:solidFill>
                <a:latin typeface="Calibri" panose="020F0502020204030204" charset="0"/>
                <a:cs typeface="Calibri" panose="020F0502020204030204" charset="0"/>
              </a:rPr>
              <a:t>(Intel UHD Graphics 600 có tốc độ xung cơ bản từ 200MHz đến 650MHz và có thể tăng tốc lên đến 750MHz. Card đồ họa này hỗ trợ công nghệ Intel Quick Sync Video, hỗ trợ độ phân giải lên đến 4K, và có khả năng giải mã video h.265/HEVC)</a:t>
            </a:r>
          </a:p>
          <a:p>
            <a:pPr algn="l"/>
            <a:r>
              <a:rPr lang="en-US" altLang="zh-CN" sz="2000">
                <a:solidFill>
                  <a:schemeClr val="tx1"/>
                </a:solidFill>
                <a:latin typeface="Calibri" panose="020F0502020204030204" charset="0"/>
                <a:cs typeface="Calibri" panose="020F0502020204030204" charset="0"/>
              </a:rPr>
              <a:t>Xung nhịp đồ họa tối đa: 650 MHz</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to="" calcmode="lin" valueType="num">
                                      <p:cBhvr>
                                        <p:cTn id="19" dur="1" fill="hold"/>
                                        <p:tgtEl>
                                          <p:spTgt spid="6"/>
                                        </p:tgtEl>
                                      </p:cBhvr>
                                    </p:anim>
                                  </p:childTnLst>
                                </p:cTn>
                              </p:par>
                              <p:par>
                                <p:cTn id="20" presetID="24"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to="" calcmode="lin" valueType="num">
                                      <p:cBhvr>
                                        <p:cTn id="22" dur="1" fill="hold"/>
                                        <p:tgtEl>
                                          <p:spTgt spid="7"/>
                                        </p:tgtEl>
                                      </p:cBhvr>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circle(in)">
                                      <p:cBhvr>
                                        <p:cTn id="27" dur="20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9">
                                            <p:txEl>
                                              <p:pRg st="0" end="0"/>
                                            </p:txEl>
                                          </p:spTgt>
                                        </p:tgtEl>
                                        <p:attrNameLst>
                                          <p:attrName>style.visibility</p:attrName>
                                        </p:attrNameLst>
                                      </p:cBhvr>
                                      <p:to>
                                        <p:strVal val="visible"/>
                                      </p:to>
                                    </p:set>
                                    <p:animEffect transition="in" filter="blinds(horizontal)">
                                      <p:cBhvr>
                                        <p:cTn id="32" dur="500"/>
                                        <p:tgtEl>
                                          <p:spTgt spid="169">
                                            <p:txEl>
                                              <p:pRg st="0" end="0"/>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169">
                                            <p:txEl>
                                              <p:pRg st="1" end="1"/>
                                            </p:txEl>
                                          </p:spTgt>
                                        </p:tgtEl>
                                        <p:attrNameLst>
                                          <p:attrName>style.visibility</p:attrName>
                                        </p:attrNameLst>
                                      </p:cBhvr>
                                      <p:to>
                                        <p:strVal val="visible"/>
                                      </p:to>
                                    </p:set>
                                    <p:animEffect transition="in" filter="blinds(horizontal)">
                                      <p:cBhvr>
                                        <p:cTn id="35" dur="500"/>
                                        <p:tgtEl>
                                          <p:spTgt spid="169">
                                            <p:txEl>
                                              <p:pRg st="1" end="1"/>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69">
                                            <p:txEl>
                                              <p:pRg st="2" end="2"/>
                                            </p:txEl>
                                          </p:spTgt>
                                        </p:tgtEl>
                                        <p:attrNameLst>
                                          <p:attrName>style.visibility</p:attrName>
                                        </p:attrNameLst>
                                      </p:cBhvr>
                                      <p:to>
                                        <p:strVal val="visible"/>
                                      </p:to>
                                    </p:set>
                                    <p:animEffect transition="in" filter="blinds(horizontal)">
                                      <p:cBhvr>
                                        <p:cTn id="38" dur="500"/>
                                        <p:tgtEl>
                                          <p:spTgt spid="169">
                                            <p:txEl>
                                              <p:pRg st="2" end="2"/>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69">
                                            <p:txEl>
                                              <p:pRg st="3" end="3"/>
                                            </p:txEl>
                                          </p:spTgt>
                                        </p:tgtEl>
                                        <p:attrNameLst>
                                          <p:attrName>style.visibility</p:attrName>
                                        </p:attrNameLst>
                                      </p:cBhvr>
                                      <p:to>
                                        <p:strVal val="visible"/>
                                      </p:to>
                                    </p:set>
                                    <p:animEffect transition="in" filter="blinds(horizontal)">
                                      <p:cBhvr>
                                        <p:cTn id="41" dur="500"/>
                                        <p:tgtEl>
                                          <p:spTgt spid="169">
                                            <p:txEl>
                                              <p:pRg st="3" end="3"/>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69">
                                            <p:txEl>
                                              <p:pRg st="4" end="4"/>
                                            </p:txEl>
                                          </p:spTgt>
                                        </p:tgtEl>
                                        <p:attrNameLst>
                                          <p:attrName>style.visibility</p:attrName>
                                        </p:attrNameLst>
                                      </p:cBhvr>
                                      <p:to>
                                        <p:strVal val="visible"/>
                                      </p:to>
                                    </p:set>
                                    <p:animEffect transition="in" filter="blinds(horizontal)">
                                      <p:cBhvr>
                                        <p:cTn id="44" dur="500"/>
                                        <p:tgtEl>
                                          <p:spTgt spid="169">
                                            <p:txEl>
                                              <p:pRg st="4" end="4"/>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69">
                                            <p:txEl>
                                              <p:pRg st="5" end="5"/>
                                            </p:txEl>
                                          </p:spTgt>
                                        </p:tgtEl>
                                        <p:attrNameLst>
                                          <p:attrName>style.visibility</p:attrName>
                                        </p:attrNameLst>
                                      </p:cBhvr>
                                      <p:to>
                                        <p:strVal val="visible"/>
                                      </p:to>
                                    </p:set>
                                    <p:animEffect transition="in" filter="blinds(horizontal)">
                                      <p:cBhvr>
                                        <p:cTn id="47" dur="500"/>
                                        <p:tgtEl>
                                          <p:spTgt spid="169">
                                            <p:txEl>
                                              <p:pRg st="5" end="5"/>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169">
                                            <p:txEl>
                                              <p:pRg st="6" end="6"/>
                                            </p:txEl>
                                          </p:spTgt>
                                        </p:tgtEl>
                                        <p:attrNameLst>
                                          <p:attrName>style.visibility</p:attrName>
                                        </p:attrNameLst>
                                      </p:cBhvr>
                                      <p:to>
                                        <p:strVal val="visible"/>
                                      </p:to>
                                    </p:set>
                                    <p:animEffect transition="in" filter="blinds(horizontal)">
                                      <p:cBhvr>
                                        <p:cTn id="50" dur="500"/>
                                        <p:tgtEl>
                                          <p:spTgt spid="169">
                                            <p:txEl>
                                              <p:pRg st="6" end="6"/>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169">
                                            <p:txEl>
                                              <p:pRg st="7" end="7"/>
                                            </p:txEl>
                                          </p:spTgt>
                                        </p:tgtEl>
                                        <p:attrNameLst>
                                          <p:attrName>style.visibility</p:attrName>
                                        </p:attrNameLst>
                                      </p:cBhvr>
                                      <p:to>
                                        <p:strVal val="visible"/>
                                      </p:to>
                                    </p:set>
                                    <p:animEffect transition="in" filter="blinds(horizontal)">
                                      <p:cBhvr>
                                        <p:cTn id="53" dur="500"/>
                                        <p:tgtEl>
                                          <p:spTgt spid="16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4"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 to="" calcmode="lin" valueType="num">
                                      <p:cBhvr>
                                        <p:cTn id="58" dur="1" fill="hold"/>
                                        <p:tgtEl>
                                          <p:spTgt spid="10"/>
                                        </p:tgtEl>
                                      </p:cBhvr>
                                    </p:anim>
                                  </p:childTnLst>
                                </p:cTn>
                              </p:par>
                              <p:par>
                                <p:cTn id="59" presetID="24"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to="" calcmode="lin" valueType="num">
                                      <p:cBhvr>
                                        <p:cTn id="61" dur="1" fill="hold"/>
                                        <p:tgtEl>
                                          <p:spTgt spid="13"/>
                                        </p:tgtEl>
                                      </p:cBhvr>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circle(in)">
                                      <p:cBhvr>
                                        <p:cTn id="66" dur="20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5">
                                            <p:txEl>
                                              <p:pRg st="0" end="0"/>
                                            </p:txEl>
                                          </p:spTgt>
                                        </p:tgtEl>
                                        <p:attrNameLst>
                                          <p:attrName>style.visibility</p:attrName>
                                        </p:attrNameLst>
                                      </p:cBhvr>
                                      <p:to>
                                        <p:strVal val="visible"/>
                                      </p:to>
                                    </p:set>
                                    <p:animEffect transition="in" filter="dissolve">
                                      <p:cBhvr>
                                        <p:cTn id="71" dur="500"/>
                                        <p:tgtEl>
                                          <p:spTgt spid="15">
                                            <p:txEl>
                                              <p:pRg st="0" end="0"/>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15">
                                            <p:txEl>
                                              <p:pRg st="1" end="1"/>
                                            </p:txEl>
                                          </p:spTgt>
                                        </p:tgtEl>
                                        <p:attrNameLst>
                                          <p:attrName>style.visibility</p:attrName>
                                        </p:attrNameLst>
                                      </p:cBhvr>
                                      <p:to>
                                        <p:strVal val="visible"/>
                                      </p:to>
                                    </p:set>
                                    <p:animEffect transition="in" filter="dissolve">
                                      <p:cBhvr>
                                        <p:cTn id="74" dur="500"/>
                                        <p:tgtEl>
                                          <p:spTgt spid="15">
                                            <p:txEl>
                                              <p:pRg st="1" end="1"/>
                                            </p:txEl>
                                          </p:spTgt>
                                        </p:tgtEl>
                                      </p:cBhvr>
                                    </p:animEffect>
                                  </p:childTnLst>
                                </p:cTn>
                              </p:par>
                              <p:par>
                                <p:cTn id="75" presetID="9" presetClass="entr" presetSubtype="0" fill="hold" nodeType="withEffect">
                                  <p:stCondLst>
                                    <p:cond delay="0"/>
                                  </p:stCondLst>
                                  <p:childTnLst>
                                    <p:set>
                                      <p:cBhvr>
                                        <p:cTn id="76" dur="1" fill="hold">
                                          <p:stCondLst>
                                            <p:cond delay="0"/>
                                          </p:stCondLst>
                                        </p:cTn>
                                        <p:tgtEl>
                                          <p:spTgt spid="15">
                                            <p:txEl>
                                              <p:pRg st="2" end="2"/>
                                            </p:txEl>
                                          </p:spTgt>
                                        </p:tgtEl>
                                        <p:attrNameLst>
                                          <p:attrName>style.visibility</p:attrName>
                                        </p:attrNameLst>
                                      </p:cBhvr>
                                      <p:to>
                                        <p:strVal val="visible"/>
                                      </p:to>
                                    </p:set>
                                    <p:animEffect transition="in" filter="dissolve">
                                      <p:cBhvr>
                                        <p:cTn id="7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169" grpId="0" animBg="1"/>
      <p:bldP spid="169" grpId="1" animBg="1"/>
      <p:bldP spid="13" grpId="0"/>
      <p:bldP spid="13" grpId="1"/>
      <p:bldP spid="15" grpId="0" animBg="1"/>
      <p:bldP spid="1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90"/>
          <p:cNvSpPr/>
          <p:nvPr/>
        </p:nvSpPr>
        <p:spPr>
          <a:xfrm>
            <a:off x="292735" y="1549383"/>
            <a:ext cx="510540" cy="466725"/>
          </a:xfrm>
          <a:prstGeom prst="roundRect">
            <a:avLst>
              <a:gd name="adj" fmla="val 48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sp>
        <p:nvSpPr>
          <p:cNvPr id="7" name="Text Box 6"/>
          <p:cNvSpPr txBox="1"/>
          <p:nvPr/>
        </p:nvSpPr>
        <p:spPr>
          <a:xfrm>
            <a:off x="803275" y="1565909"/>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a:solidFill>
                  <a:schemeClr val="bg1"/>
                </a:solidFill>
                <a:sym typeface="+mn-ea"/>
              </a:rPr>
              <a:t>Máy tính xách tay HP 14 inch HP 2023</a:t>
            </a:r>
            <a:endParaRPr lang="zh-CN" altLang="en-US" sz="2800"/>
          </a:p>
        </p:txBody>
      </p:sp>
      <p:grpSp>
        <p:nvGrpSpPr>
          <p:cNvPr id="8" name="Group 7"/>
          <p:cNvGrpSpPr/>
          <p:nvPr/>
        </p:nvGrpSpPr>
        <p:grpSpPr>
          <a:xfrm>
            <a:off x="6399530" y="1541168"/>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10070" y="1591522"/>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128790" y="2044080"/>
            <a:ext cx="5834128" cy="4737086"/>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r>
              <a:rPr lang="vi-VN" sz="1600">
                <a:solidFill>
                  <a:schemeClr val="tx1"/>
                </a:solidFill>
              </a:rPr>
              <a:t>Thiết kế nhẹ và mỏng: Với kích thước chỉ 35,5 cm và trọng lượng chỉ 1.5 kg, LG Gram Style 14Z90RS-G.AH54A5 rất dễ dàng mang theo di chuyển. </a:t>
            </a:r>
            <a:endParaRPr lang="en-US" sz="1600">
              <a:solidFill>
                <a:schemeClr val="tx1"/>
              </a:solidFill>
            </a:endParaRPr>
          </a:p>
          <a:p>
            <a:r>
              <a:rPr lang="vi-VN" sz="1600">
                <a:solidFill>
                  <a:schemeClr val="tx1"/>
                </a:solidFill>
              </a:rPr>
              <a:t>Hiệu suất tốt: Bộ xử lý Intel Core i5 1340P với tốc độ lên đến 4.6 GHz cùng với 16GB RAM DDR5 ở tốc độ 6000 MHz đảm bảo khả năng xử lý tốt cho các tác vụ hàng ngày và đa nhiệm. </a:t>
            </a:r>
            <a:endParaRPr lang="en-US" sz="1600">
              <a:solidFill>
                <a:schemeClr val="tx1"/>
              </a:solidFill>
            </a:endParaRPr>
          </a:p>
          <a:p>
            <a:r>
              <a:rPr lang="vi-VN" sz="1600">
                <a:solidFill>
                  <a:schemeClr val="tx1"/>
                </a:solidFill>
              </a:rPr>
              <a:t>Màn hình chất lượng cao: Màn hình OLED 14 inch với độ phân giải 2880 x 1800 pixels cung cấp hình ảnh sắc nét, tương phản cao và màu sắc sống động. </a:t>
            </a:r>
            <a:endParaRPr lang="en-US" sz="1600">
              <a:solidFill>
                <a:schemeClr val="tx1"/>
              </a:solidFill>
            </a:endParaRPr>
          </a:p>
          <a:p>
            <a:r>
              <a:rPr lang="vi-VN" sz="1600">
                <a:solidFill>
                  <a:schemeClr val="tx1"/>
                </a:solidFill>
              </a:rPr>
              <a:t>Bảo mật: Sự tích hợp của máy vân tay giúp bảo vệ dữ liệu cá nhân một cách hiệu quả. </a:t>
            </a:r>
            <a:endParaRPr lang="en-US" sz="1600">
              <a:solidFill>
                <a:schemeClr val="tx1"/>
              </a:solidFill>
            </a:endParaRPr>
          </a:p>
          <a:p>
            <a:r>
              <a:rPr lang="vi-VN" sz="1600">
                <a:solidFill>
                  <a:schemeClr val="tx1"/>
                </a:solidFill>
              </a:rPr>
              <a:t>Giao tiếp và kết nối: Hỗ trợ cổng giao tiếp HDMI, wifi dual-band và Bluetooth v5.1, cùng với webcam Full HD giúp kết nối và truy cập các thiết bị nhanh chóng và dễ dàng</a:t>
            </a:r>
            <a:r>
              <a:rPr lang="en-US" sz="1600">
                <a:solidFill>
                  <a:schemeClr val="tx1"/>
                </a:solidFill>
              </a:rPr>
              <a:t>.</a:t>
            </a:r>
          </a:p>
          <a:p>
            <a:r>
              <a:rPr lang="vi-VN" sz="1600">
                <a:solidFill>
                  <a:schemeClr val="tx1"/>
                </a:solidFill>
              </a:rPr>
              <a:t>Pin lớn: Với dung lượng pin lên đến 72 Wh, laptop có thể hoạt động lâu hơn mà không cần sạc lại thường xuyên.</a:t>
            </a:r>
            <a:endParaRPr lang="en-US" sz="1600">
              <a:solidFill>
                <a:schemeClr val="tx1"/>
              </a:solidFill>
            </a:endParaRPr>
          </a:p>
        </p:txBody>
      </p:sp>
      <p:sp>
        <p:nvSpPr>
          <p:cNvPr id="15" name="Rounded Rectangle 14"/>
          <p:cNvSpPr/>
          <p:nvPr/>
        </p:nvSpPr>
        <p:spPr>
          <a:xfrm>
            <a:off x="6399530" y="2027555"/>
            <a:ext cx="5326380" cy="4753612"/>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r>
              <a:rPr lang="vi-VN" sz="1500">
                <a:solidFill>
                  <a:schemeClr val="tx1"/>
                </a:solidFill>
              </a:rPr>
              <a:t>Card đồ họa onboard: Card đồ họa onboard Intel Iris Plus có thể không đáp ứng được yêu cầu của các ứng dụng đồ họa hoặc chơi game nặng. </a:t>
            </a:r>
            <a:endParaRPr lang="en-US" sz="1500">
              <a:solidFill>
                <a:schemeClr val="tx1"/>
              </a:solidFill>
            </a:endParaRPr>
          </a:p>
          <a:p>
            <a:r>
              <a:rPr lang="vi-VN" sz="1500">
                <a:solidFill>
                  <a:schemeClr val="tx1"/>
                </a:solidFill>
              </a:rPr>
              <a:t>Không có khả năng nâng cấp RAM: Với chỉ có 1 khe RAM onboard và không hỗ trợ nâng cấp RAM, sẽ hạn chế khả năng nâng cấp hệ thống trong tương lai. </a:t>
            </a:r>
            <a:endParaRPr lang="en-US" sz="1500">
              <a:solidFill>
                <a:schemeClr val="tx1"/>
              </a:solidFill>
            </a:endParaRPr>
          </a:p>
          <a:p>
            <a:r>
              <a:rPr lang="vi-VN" sz="1500">
                <a:solidFill>
                  <a:schemeClr val="tx1"/>
                </a:solidFill>
              </a:rPr>
              <a:t>Không có khe cắm RAM rời hoặc ổ cứng rời: Laptop này không có khe cắm RAM rời hoặc hỗ trợ nâng cấp ổ cứng, điều này có thể là một rào cản đối với những người muốn nâng cấp phần cứng sau này. Thiết kế bàn phím không có bàn số: Đối với những người sử dụng cần bàn số, thiết kế này có thể là một hạn chế. </a:t>
            </a:r>
            <a:endParaRPr lang="en-US" sz="1500">
              <a:solidFill>
                <a:schemeClr val="tx1"/>
              </a:solidFill>
            </a:endParaRPr>
          </a:p>
          <a:p>
            <a:r>
              <a:rPr lang="vi-VN" sz="1500">
                <a:solidFill>
                  <a:schemeClr val="tx1"/>
                </a:solidFill>
              </a:rPr>
              <a:t>Không có thông tin về các cổng kết nối khác như USB-C: Thông tin không cung cấp chi tiết về các cổng kết nối khác ngoài HDMI, có thể là một nhược điểm nếu thiết bị thiếu các cổng kết nối phổ biến khác.</a:t>
            </a:r>
            <a:endParaRPr lang="en-US" sz="1500">
              <a:solidFill>
                <a:schemeClr val="tx1"/>
              </a:solidFill>
            </a:endParaRPr>
          </a:p>
        </p:txBody>
      </p:sp>
    </p:spTree>
    <p:extLst>
      <p:ext uri="{BB962C8B-B14F-4D97-AF65-F5344CB8AC3E}">
        <p14:creationId xmlns:p14="http://schemas.microsoft.com/office/powerpoint/2010/main" val="385215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p>
          </p:txBody>
        </p:sp>
      </p:grpSp>
      <p:sp>
        <p:nvSpPr>
          <p:cNvPr id="3" name="Text Box 2"/>
          <p:cNvSpPr txBox="1"/>
          <p:nvPr/>
        </p:nvSpPr>
        <p:spPr>
          <a:xfrm>
            <a:off x="2338070" y="246380"/>
            <a:ext cx="9159875" cy="645160"/>
          </a:xfrm>
          <a:prstGeom prst="rect">
            <a:avLst/>
          </a:prstGeom>
          <a:noFill/>
        </p:spPr>
        <p:txBody>
          <a:bodyPr wrap="square" rtlCol="0">
            <a:spAutoFit/>
          </a:bodyPr>
          <a:lstStyle/>
          <a:p>
            <a:pPr algn="ctr"/>
            <a:endParaRPr lang="en-US" sz="3600" b="1">
              <a:solidFill>
                <a:schemeClr val="bg1"/>
              </a:solidFill>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2000">
              <a:solidFill>
                <a:schemeClr val="tx1"/>
              </a:solidFill>
              <a:latin typeface="Calibri" panose="020F0502020204030204" charset="0"/>
              <a:cs typeface="Calibri" panose="020F050202020403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solidFill>
                <a:schemeClr val="tx1"/>
              </a:solidFill>
            </a:endParaRPr>
          </a:p>
        </p:txBody>
      </p:sp>
      <p:sp>
        <p:nvSpPr>
          <p:cNvPr id="15" name="Rounded Rectangle 14"/>
          <p:cNvSpPr/>
          <p:nvPr/>
        </p:nvSpPr>
        <p:spPr>
          <a:xfrm>
            <a:off x="6399530"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p>
          </p:txBody>
        </p:sp>
      </p:grpSp>
      <p:sp>
        <p:nvSpPr>
          <p:cNvPr id="3" name="Text Box 2"/>
          <p:cNvSpPr txBox="1"/>
          <p:nvPr/>
        </p:nvSpPr>
        <p:spPr>
          <a:xfrm>
            <a:off x="2338070" y="246380"/>
            <a:ext cx="9159875" cy="645160"/>
          </a:xfrm>
          <a:prstGeom prst="rect">
            <a:avLst/>
          </a:prstGeom>
          <a:noFill/>
        </p:spPr>
        <p:txBody>
          <a:bodyPr wrap="square" rtlCol="0">
            <a:spAutoFit/>
          </a:bodyPr>
          <a:lstStyle/>
          <a:p>
            <a:pPr algn="ctr"/>
            <a:endParaRPr lang="en-US" sz="3600" b="1">
              <a:solidFill>
                <a:schemeClr val="bg1"/>
              </a:solidFill>
            </a:endParaRP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2000">
              <a:solidFill>
                <a:schemeClr val="tx1"/>
              </a:solidFill>
              <a:latin typeface="Calibri" panose="020F0502020204030204" charset="0"/>
              <a:cs typeface="Calibri" panose="020F0502020204030204" charset="0"/>
            </a:endParaRP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2000">
              <a:solidFill>
                <a:schemeClr val="tx1"/>
              </a:solidFill>
              <a:latin typeface="Calibri" panose="020F0502020204030204" charset="0"/>
              <a:cs typeface="Calibri" panose="020F050202020403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sz="2000">
              <a:solidFill>
                <a:schemeClr val="tx1"/>
              </a:solidFill>
              <a:latin typeface="Calibri" panose="020F0502020204030204" charset="0"/>
              <a:cs typeface="Calibri" panose="020F0502020204030204" charset="0"/>
            </a:endParaRP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solidFill>
                <a:schemeClr val="tx1"/>
              </a:solidFill>
            </a:endParaRPr>
          </a:p>
        </p:txBody>
      </p:sp>
      <p:sp>
        <p:nvSpPr>
          <p:cNvPr id="15" name="Rounded Rectangle 14"/>
          <p:cNvSpPr/>
          <p:nvPr/>
        </p:nvSpPr>
        <p:spPr>
          <a:xfrm>
            <a:off x="6399530"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a:solidFill>
                <a:schemeClr val="tx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房间里有桌子和椅子&#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rcRect t="7807" b="7807"/>
          <a:stretch>
            <a:fillRect/>
          </a:stretch>
        </p:blipFill>
        <p:spPr>
          <a:xfrm>
            <a:off x="1" y="0"/>
            <a:ext cx="12191998" cy="6858000"/>
          </a:xfrm>
          <a:prstGeom prst="rect">
            <a:avLst/>
          </a:prstGeom>
        </p:spPr>
      </p:pic>
      <p:sp>
        <p:nvSpPr>
          <p:cNvPr id="173" name="矩形: 圆角 172"/>
          <p:cNvSpPr/>
          <p:nvPr/>
        </p:nvSpPr>
        <p:spPr>
          <a:xfrm>
            <a:off x="0" y="0"/>
            <a:ext cx="12192000" cy="6858000"/>
          </a:xfrm>
          <a:prstGeom prst="roundRect">
            <a:avLst>
              <a:gd name="adj" fmla="val 0"/>
            </a:avLst>
          </a:prstGeom>
          <a:gradFill flip="none" rotWithShape="1">
            <a:gsLst>
              <a:gs pos="6000">
                <a:srgbClr val="1234D1"/>
              </a:gs>
              <a:gs pos="100000">
                <a:srgbClr val="101C94">
                  <a:alpha val="82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任意多边形: 形状 173"/>
          <p:cNvSpPr/>
          <p:nvPr/>
        </p:nvSpPr>
        <p:spPr>
          <a:xfrm rot="20568617">
            <a:off x="-339698" y="1760966"/>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5" name="任意多边形: 形状 174"/>
          <p:cNvSpPr/>
          <p:nvPr/>
        </p:nvSpPr>
        <p:spPr>
          <a:xfrm rot="20568617">
            <a:off x="-502885" y="2555666"/>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6" name="任意多边形: 形状 175"/>
          <p:cNvSpPr/>
          <p:nvPr/>
        </p:nvSpPr>
        <p:spPr>
          <a:xfrm>
            <a:off x="7067184" y="1"/>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7" name="任意多边形: 形状 176"/>
          <p:cNvSpPr/>
          <p:nvPr/>
        </p:nvSpPr>
        <p:spPr>
          <a:xfrm rot="20568617">
            <a:off x="8121170" y="3952665"/>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1" name="文本框 150"/>
          <p:cNvSpPr txBox="1"/>
          <p:nvPr/>
        </p:nvSpPr>
        <p:spPr>
          <a:xfrm>
            <a:off x="2243733" y="2800528"/>
            <a:ext cx="7704535" cy="1445260"/>
          </a:xfrm>
          <a:prstGeom prst="rect">
            <a:avLst/>
          </a:prstGeom>
          <a:noFill/>
        </p:spPr>
        <p:txBody>
          <a:bodyPr wrap="square">
            <a:spAutoFit/>
          </a:bodyPr>
          <a:lstStyle/>
          <a:p>
            <a:pPr algn="ctr">
              <a:tabLst>
                <a:tab pos="1162050" algn="l"/>
              </a:tabLst>
            </a:pPr>
            <a:r>
              <a:rPr lang="en-US" altLang="zh-CN" sz="4400" b="1" dirty="0">
                <a:solidFill>
                  <a:schemeClr val="bg1"/>
                </a:solidFill>
                <a:latin typeface="Calibri" panose="020F0502020204030204" charset="0"/>
                <a:cs typeface="Calibri" panose="020F0502020204030204" charset="0"/>
              </a:rPr>
              <a:t>SO SÁNH CÁC MÁY TÍNH CỦA CÁC THÀNH VIÊN</a:t>
            </a:r>
          </a:p>
        </p:txBody>
      </p:sp>
      <p:sp>
        <p:nvSpPr>
          <p:cNvPr id="152" name="文本框 151"/>
          <p:cNvSpPr txBox="1"/>
          <p:nvPr/>
        </p:nvSpPr>
        <p:spPr>
          <a:xfrm>
            <a:off x="3767928" y="1876868"/>
            <a:ext cx="4656144" cy="922020"/>
          </a:xfrm>
          <a:prstGeom prst="rect">
            <a:avLst/>
          </a:prstGeom>
          <a:noFill/>
        </p:spPr>
        <p:txBody>
          <a:bodyPr wrap="square">
            <a:spAutoFit/>
          </a:bodyPr>
          <a:lstStyle>
            <a:defPPr>
              <a:defRPr lang="zh-CN"/>
            </a:defPPr>
            <a:lvl1pPr>
              <a:defRPr sz="5400" b="1">
                <a:solidFill>
                  <a:schemeClr val="bg1"/>
                </a:solidFill>
                <a:latin typeface="+mj-lt"/>
              </a:defRPr>
            </a:lvl1pPr>
          </a:lstStyle>
          <a:p>
            <a:pPr algn="ctr"/>
            <a:r>
              <a:rPr lang="en-US" altLang="zh-CN" dirty="0">
                <a:latin typeface="Calibri" panose="020F0502020204030204" charset="0"/>
                <a:cs typeface="Calibri" panose="020F0502020204030204" charset="0"/>
              </a:rPr>
              <a:t>PHẦN II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p:cTn id="7" dur="500" fill="hold"/>
                                        <p:tgtEl>
                                          <p:spTgt spid="152"/>
                                        </p:tgtEl>
                                        <p:attrNameLst>
                                          <p:attrName>ppt_w</p:attrName>
                                        </p:attrNameLst>
                                      </p:cBhvr>
                                      <p:tavLst>
                                        <p:tav tm="0">
                                          <p:val>
                                            <p:fltVal val="0"/>
                                          </p:val>
                                        </p:tav>
                                        <p:tav tm="100000">
                                          <p:val>
                                            <p:strVal val="#ppt_w"/>
                                          </p:val>
                                        </p:tav>
                                      </p:tavLst>
                                    </p:anim>
                                    <p:anim calcmode="lin" valueType="num">
                                      <p:cBhvr>
                                        <p:cTn id="8" dur="500" fill="hold"/>
                                        <p:tgtEl>
                                          <p:spTgt spid="152"/>
                                        </p:tgtEl>
                                        <p:attrNameLst>
                                          <p:attrName>ppt_h</p:attrName>
                                        </p:attrNameLst>
                                      </p:cBhvr>
                                      <p:tavLst>
                                        <p:tav tm="0">
                                          <p:val>
                                            <p:fltVal val="0"/>
                                          </p:val>
                                        </p:tav>
                                        <p:tav tm="100000">
                                          <p:val>
                                            <p:strVal val="#ppt_h"/>
                                          </p:val>
                                        </p:tav>
                                      </p:tavLst>
                                    </p:anim>
                                    <p:animEffect transition="in" filter="fade">
                                      <p:cBhvr>
                                        <p:cTn id="9" dur="500"/>
                                        <p:tgtEl>
                                          <p:spTgt spid="152"/>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fade">
                                      <p:cBhvr>
                                        <p:cTn id="14" dur="2000"/>
                                        <p:tgtEl>
                                          <p:spTgt spid="151"/>
                                        </p:tgtEl>
                                      </p:cBhvr>
                                    </p:animEffect>
                                    <p:anim calcmode="lin" valueType="num">
                                      <p:cBhvr>
                                        <p:cTn id="15" dur="2000" fill="hold"/>
                                        <p:tgtEl>
                                          <p:spTgt spid="151"/>
                                        </p:tgtEl>
                                        <p:attrNameLst>
                                          <p:attrName>ppt_w</p:attrName>
                                        </p:attrNameLst>
                                      </p:cBhvr>
                                      <p:tavLst>
                                        <p:tav tm="0" fmla="#ppt_w*sin(2.5*pi*$)">
                                          <p:val>
                                            <p:fltVal val="0"/>
                                          </p:val>
                                        </p:tav>
                                        <p:tav tm="100000">
                                          <p:val>
                                            <p:fltVal val="1"/>
                                          </p:val>
                                        </p:tav>
                                      </p:tavLst>
                                    </p:anim>
                                    <p:anim calcmode="lin" valueType="num">
                                      <p:cBhvr>
                                        <p:cTn id="16" dur="2000" fill="hold"/>
                                        <p:tgtEl>
                                          <p:spTgt spid="15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P spid="151" grpId="1"/>
      <p:bldP spid="152" grpId="0"/>
      <p:bldP spid="15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204724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204660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508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rPr>
              <a:t>Tên:</a:t>
            </a:r>
            <a:r>
              <a:rPr sz="2000">
                <a:solidFill>
                  <a:schemeClr val="tx1"/>
                </a:solidFill>
                <a:latin typeface="Calibri" panose="020F0502020204030204" charset="0"/>
                <a:cs typeface="Calibri" panose="020F0502020204030204" charset="0"/>
              </a:rPr>
              <a:t> SSD 512 GB</a:t>
            </a:r>
          </a:p>
          <a:p>
            <a:pPr algn="l"/>
            <a:r>
              <a:rPr sz="2000">
                <a:solidFill>
                  <a:schemeClr val="tx1"/>
                </a:solidFill>
                <a:latin typeface="Calibri" panose="020F0502020204030204" charset="0"/>
                <a:cs typeface="Calibri" panose="020F0502020204030204" charset="0"/>
              </a:rPr>
              <a:t>Loại SSD: M.2 NVMe</a:t>
            </a:r>
          </a:p>
          <a:p>
            <a:pPr algn="l"/>
            <a:r>
              <a:rPr sz="2000">
                <a:solidFill>
                  <a:schemeClr val="tx1"/>
                </a:solidFill>
                <a:latin typeface="Calibri" panose="020F0502020204030204" charset="0"/>
                <a:cs typeface="Calibri" panose="020F0502020204030204" charset="0"/>
              </a:rPr>
              <a:t>Tốc độ đọc: 2200 MB/s</a:t>
            </a:r>
          </a:p>
          <a:p>
            <a:pPr algn="l"/>
            <a:r>
              <a:rPr sz="2000">
                <a:solidFill>
                  <a:schemeClr val="tx1"/>
                </a:solidFill>
                <a:latin typeface="Calibri" panose="020F0502020204030204" charset="0"/>
                <a:cs typeface="Calibri" panose="020F0502020204030204" charset="0"/>
              </a:rPr>
              <a:t>Tốc độ ghi: 1400 MB/s</a:t>
            </a:r>
          </a:p>
          <a:p>
            <a:pPr algn="l"/>
            <a:r>
              <a:rPr sz="2000">
                <a:solidFill>
                  <a:schemeClr val="tx1"/>
                </a:solidFill>
                <a:latin typeface="Calibri" panose="020F0502020204030204" charset="0"/>
                <a:cs typeface="Calibri" panose="020F0502020204030204" charset="0"/>
              </a:rPr>
              <a:t>Chuẩn M2: 2280</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a:solidFill>
                  <a:schemeClr val="bg1"/>
                </a:solidFill>
                <a:sym typeface="+mn-ea"/>
              </a:rPr>
              <a:t>Máy tính xách tay HP 14 inch HP 2023</a:t>
            </a:r>
            <a:endParaRPr lang="zh-CN" altLang="en-US" sz="28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2000">
                <a:solidFill>
                  <a:schemeClr val="tx1"/>
                </a:solidFill>
                <a:latin typeface="Calibri" panose="020F0502020204030204" charset="0"/>
                <a:cs typeface="Calibri" panose="020F0502020204030204" charset="0"/>
              </a:rPr>
              <a:t>8 GB DDR4</a:t>
            </a:r>
          </a:p>
          <a:p>
            <a:pPr algn="l"/>
            <a:r>
              <a:rPr lang="vi-VN" altLang="zh-CN" sz="2000">
                <a:solidFill>
                  <a:schemeClr val="tx1"/>
                </a:solidFill>
                <a:latin typeface="Calibri" panose="020F0502020204030204" charset="0"/>
                <a:cs typeface="Calibri" panose="020F0502020204030204" charset="0"/>
              </a:rPr>
              <a:t>Dung lượng: 64 GB</a:t>
            </a:r>
          </a:p>
          <a:p>
            <a:pPr algn="l"/>
            <a:r>
              <a:rPr lang="vi-VN" altLang="zh-CN" sz="2000">
                <a:solidFill>
                  <a:schemeClr val="tx1"/>
                </a:solidFill>
                <a:latin typeface="Calibri" panose="020F0502020204030204" charset="0"/>
                <a:cs typeface="Calibri" panose="020F0502020204030204" charset="0"/>
              </a:rPr>
              <a:t>Tốc độ xử lí: 2133 MHz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cBhvr>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dissolve">
                                      <p:cBhvr>
                                        <p:cTn id="20" dur="500"/>
                                        <p:tgtEl>
                                          <p:spTgt spid="3">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dissolve">
                                      <p:cBhvr>
                                        <p:cTn id="23" dur="500"/>
                                        <p:tgtEl>
                                          <p:spTgt spid="3">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dissolve">
                                      <p:cBhvr>
                                        <p:cTn id="26" dur="500"/>
                                        <p:tgtEl>
                                          <p:spTgt spid="3">
                                            <p:txEl>
                                              <p:pRg st="2" end="2"/>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dissolve">
                                      <p:cBhvr>
                                        <p:cTn id="29" dur="500"/>
                                        <p:tgtEl>
                                          <p:spTgt spid="3">
                                            <p:txEl>
                                              <p:pRg st="3" end="3"/>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to="" calcmode="lin" valueType="num">
                                      <p:cBhvr>
                                        <p:cTn id="37" dur="1" fill="hold"/>
                                        <p:tgtEl>
                                          <p:spTgt spid="8"/>
                                        </p:tgtEl>
                                      </p:cBhvr>
                                    </p:anim>
                                  </p:childTnLst>
                                </p:cTn>
                              </p:par>
                              <p:par>
                                <p:cTn id="38" presetID="24"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to="" calcmode="lin" valueType="num">
                                      <p:cBhvr>
                                        <p:cTn id="40" dur="1" fill="hold"/>
                                        <p:tgtEl>
                                          <p:spTgt spid="13"/>
                                        </p:tgtEl>
                                      </p:cBhvr>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ircle(in)">
                                      <p:cBhvr>
                                        <p:cTn id="45" dur="20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dissolve">
                                      <p:cBhvr>
                                        <p:cTn id="50" dur="500"/>
                                        <p:tgtEl>
                                          <p:spTgt spid="14">
                                            <p:txEl>
                                              <p:pRg st="0" end="0"/>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animEffect transition="in" filter="dissolve">
                                      <p:cBhvr>
                                        <p:cTn id="53" dur="500"/>
                                        <p:tgtEl>
                                          <p:spTgt spid="14">
                                            <p:txEl>
                                              <p:pRg st="1" end="1"/>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14">
                                            <p:txEl>
                                              <p:pRg st="2" end="2"/>
                                            </p:txEl>
                                          </p:spTgt>
                                        </p:tgtEl>
                                        <p:attrNameLst>
                                          <p:attrName>style.visibility</p:attrName>
                                        </p:attrNameLst>
                                      </p:cBhvr>
                                      <p:to>
                                        <p:strVal val="visible"/>
                                      </p:to>
                                    </p:set>
                                    <p:animEffect transition="in" filter="dissolve">
                                      <p:cBhvr>
                                        <p:cTn id="56"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bldLvl="0" animBg="1"/>
      <p:bldP spid="3" grpId="1" animBg="1"/>
      <p:bldP spid="13" grpId="0"/>
      <p:bldP spid="13" grpId="1"/>
      <p:bldP spid="14" grpId="0" animBg="1"/>
      <p:bldP spid="1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b="1"/>
              <a:t>1.CPU</a:t>
            </a:r>
          </a:p>
        </p:txBody>
      </p:sp>
      <p:sp>
        <p:nvSpPr>
          <p:cNvPr id="5" name="Rectangles 4"/>
          <p:cNvSpPr/>
          <p:nvPr/>
        </p:nvSpPr>
        <p:spPr>
          <a:xfrm>
            <a:off x="0" y="1957705"/>
            <a:ext cx="12192000" cy="4892040"/>
          </a:xfrm>
          <a:prstGeom prst="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sz="1400" b="1">
              <a:solidFill>
                <a:schemeClr val="tx1"/>
              </a:solidFill>
            </a:endParaRPr>
          </a:p>
        </p:txBody>
      </p:sp>
      <p:graphicFrame>
        <p:nvGraphicFramePr>
          <p:cNvPr id="6" name="Table 5"/>
          <p:cNvGraphicFramePr/>
          <p:nvPr/>
        </p:nvGraphicFramePr>
        <p:xfrm>
          <a:off x="0" y="1957705"/>
          <a:ext cx="12192000" cy="48920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4892040">
                <a:tc>
                  <a:txBody>
                    <a:bodyPr/>
                    <a:lstStyle/>
                    <a:p>
                      <a:pPr algn="l">
                        <a:lnSpc>
                          <a:spcPct val="130000"/>
                        </a:lnSpc>
                      </a:pPr>
                      <a:r>
                        <a:rPr lang="en-US" sz="1800" b="1">
                          <a:solidFill>
                            <a:schemeClr val="tx1"/>
                          </a:solidFill>
                          <a:latin typeface="Calibri" panose="020F0502020204030204" charset="0"/>
                          <a:cs typeface="Calibri" panose="020F0502020204030204" charset="0"/>
                          <a:sym typeface="+mn-ea"/>
                        </a:rPr>
                        <a:t>Đa nhiệm:</a:t>
                      </a:r>
                      <a:r>
                        <a:rPr lang="en-US" sz="1800" b="0">
                          <a:solidFill>
                            <a:schemeClr val="tx1"/>
                          </a:solidFill>
                          <a:latin typeface="Calibri" panose="020F0502020204030204" charset="0"/>
                          <a:cs typeface="Calibri" panose="020F0502020204030204" charset="0"/>
                          <a:sym typeface="+mn-ea"/>
                        </a:rPr>
                        <a:t> Core i7-10875H và i7-13620H có số lõi và luồng nhiều nhất, cung cấp hiệu suất đa nhiệm tốt nhất. Tiếp theo là Core i5-13500H, i5-12450H, và i5-1340P. Core i5-1335U và i5-1145G7 cung cấp hiệu suất đa nhiệm tốt hơn so với Intel Celeron N4000. Apple M2 cũng có hiệu suất đa nhiệm mạnh mẽ so với một số chip intel.</a:t>
                      </a:r>
                      <a:endParaRPr lang="en-US" sz="1800" b="0">
                        <a:solidFill>
                          <a:schemeClr val="tx1"/>
                        </a:solidFill>
                        <a:latin typeface="Calibri" panose="020F0502020204030204" charset="0"/>
                        <a:cs typeface="Calibri" panose="020F0502020204030204" charset="0"/>
                      </a:endParaRPr>
                    </a:p>
                    <a:p>
                      <a:pPr algn="l">
                        <a:lnSpc>
                          <a:spcPct val="130000"/>
                        </a:lnSpc>
                      </a:pPr>
                      <a:r>
                        <a:rPr lang="en-US" sz="1800" b="1">
                          <a:solidFill>
                            <a:schemeClr val="tx1"/>
                          </a:solidFill>
                          <a:latin typeface="Calibri" panose="020F0502020204030204" charset="0"/>
                          <a:cs typeface="Calibri" panose="020F0502020204030204" charset="0"/>
                          <a:sym typeface="+mn-ea"/>
                        </a:rPr>
                        <a:t>Đồ họa tích hợp:</a:t>
                      </a:r>
                      <a:r>
                        <a:rPr lang="en-US" sz="1800" b="0">
                          <a:solidFill>
                            <a:schemeClr val="tx1"/>
                          </a:solidFill>
                          <a:latin typeface="Calibri" panose="020F0502020204030204" charset="0"/>
                          <a:cs typeface="Calibri" panose="020F0502020204030204" charset="0"/>
                          <a:sym typeface="+mn-ea"/>
                        </a:rPr>
                        <a:t> Tất cả các CPU Intel đều đi kèm với đồ họa tích hợp, tuy nhiên, hiệu suất đồ họa sẽ khác nhau. Các CPU sử dụng đồ họa Intel Xe (i5-1335U, i5-12450H, i5-13500H, i5-13620H, i5-1340P, i5-1145G7) có hiệu suất đồ họa tốt hơn so với CPU sử dụng đồ họa Intel UHD (Celeron N4000).  </a:t>
                      </a:r>
                      <a:endParaRPr lang="en-US" sz="1800" b="0">
                        <a:solidFill>
                          <a:schemeClr val="tx1"/>
                        </a:solidFill>
                        <a:latin typeface="Calibri" panose="020F0502020204030204" charset="0"/>
                        <a:cs typeface="Calibri" panose="020F0502020204030204" charset="0"/>
                      </a:endParaRPr>
                    </a:p>
                    <a:p>
                      <a:pPr algn="l">
                        <a:lnSpc>
                          <a:spcPct val="130000"/>
                        </a:lnSpc>
                      </a:pPr>
                      <a:r>
                        <a:rPr lang="en-US" sz="1800" b="0">
                          <a:solidFill>
                            <a:schemeClr val="tx1"/>
                          </a:solidFill>
                          <a:latin typeface="Calibri" panose="020F0502020204030204" charset="0"/>
                          <a:cs typeface="Calibri" panose="020F0502020204030204" charset="0"/>
                          <a:sym typeface="+mn-ea"/>
                        </a:rPr>
                        <a:t></a:t>
                      </a:r>
                      <a:endParaRPr lang="en-US" sz="1800" b="0">
                        <a:solidFill>
                          <a:schemeClr val="tx1"/>
                        </a:solidFill>
                        <a:latin typeface="Calibri" panose="020F0502020204030204" charset="0"/>
                        <a:cs typeface="Calibri" panose="020F0502020204030204" charset="0"/>
                      </a:endParaRPr>
                    </a:p>
                    <a:p>
                      <a:pPr>
                        <a:buNone/>
                      </a:pPr>
                      <a:endParaRPr lang="en-US" b="0">
                        <a:latin typeface="Calibri" panose="020F0502020204030204" charset="0"/>
                        <a:cs typeface="Calibri" panose="020F0502020204030204" charset="0"/>
                      </a:endParaRPr>
                    </a:p>
                  </a:txBody>
                  <a:tcPr>
                    <a:noFill/>
                  </a:tcPr>
                </a:tc>
                <a:tc>
                  <a:txBody>
                    <a:bodyPr/>
                    <a:lstStyle/>
                    <a:p>
                      <a:pPr algn="l">
                        <a:lnSpc>
                          <a:spcPct val="110000"/>
                        </a:lnSpc>
                      </a:pPr>
                      <a:r>
                        <a:rPr lang="en-US" sz="1800" b="1">
                          <a:solidFill>
                            <a:schemeClr val="tx1"/>
                          </a:solidFill>
                          <a:latin typeface="Calibri" panose="020F0502020204030204" charset="0"/>
                          <a:cs typeface="Calibri" panose="020F0502020204030204" charset="0"/>
                          <a:sym typeface="+mn-ea"/>
                        </a:rPr>
                        <a:t>Tốc độ Turbo tối đa:</a:t>
                      </a:r>
                      <a:r>
                        <a:rPr lang="en-US" sz="1800" b="0">
                          <a:solidFill>
                            <a:schemeClr val="tx1"/>
                          </a:solidFill>
                          <a:latin typeface="Calibri" panose="020F0502020204030204" charset="0"/>
                          <a:cs typeface="Calibri" panose="020F0502020204030204" charset="0"/>
                          <a:sym typeface="+mn-ea"/>
                        </a:rPr>
                        <a:t> Core i7-10875H có tốc độ Turbo tối đa cao nhất là 5.1 GHz.Tiếp theo là Core i5-13500H, i7-13620H, và i5-1340P với tốc độ Turbo tối đa 4.7 GHz. </a:t>
                      </a:r>
                      <a:endParaRPr lang="en-US" sz="1800" b="0">
                        <a:solidFill>
                          <a:schemeClr val="tx1"/>
                        </a:solidFill>
                        <a:latin typeface="Calibri" panose="020F0502020204030204" charset="0"/>
                        <a:cs typeface="Calibri" panose="020F0502020204030204" charset="0"/>
                      </a:endParaRPr>
                    </a:p>
                    <a:p>
                      <a:pPr algn="l">
                        <a:lnSpc>
                          <a:spcPct val="110000"/>
                        </a:lnSpc>
                      </a:pPr>
                      <a:r>
                        <a:rPr lang="en-US" sz="1800" b="0">
                          <a:solidFill>
                            <a:schemeClr val="tx1"/>
                          </a:solidFill>
                          <a:latin typeface="Calibri" panose="020F0502020204030204" charset="0"/>
                          <a:cs typeface="Calibri" panose="020F0502020204030204" charset="0"/>
                          <a:sym typeface="+mn-ea"/>
                        </a:rPr>
                        <a:t>Core i5-12450H có tốc độ Turbo tối đa là 4.1 GHz.Core i5-1335U và i5-1145G7 có tốc độ Turbo tối đa là 4.4 GHz. Chip Apple M2 có tốc độ Turbo tối đa la 4.8 GHz. </a:t>
                      </a:r>
                    </a:p>
                    <a:p>
                      <a:pPr algn="l">
                        <a:lnSpc>
                          <a:spcPct val="110000"/>
                        </a:lnSpc>
                      </a:pPr>
                      <a:r>
                        <a:rPr lang="en-US" sz="1800" b="1">
                          <a:solidFill>
                            <a:schemeClr val="tx1"/>
                          </a:solidFill>
                          <a:latin typeface="Calibri" panose="020F0502020204030204" charset="0"/>
                          <a:cs typeface="Calibri" panose="020F0502020204030204" charset="0"/>
                          <a:sym typeface="+mn-ea"/>
                        </a:rPr>
                        <a:t>Bộ nhớ cache L3:</a:t>
                      </a:r>
                      <a:r>
                        <a:rPr lang="en-US" sz="1800" b="0">
                          <a:solidFill>
                            <a:schemeClr val="tx1"/>
                          </a:solidFill>
                          <a:latin typeface="Calibri" panose="020F0502020204030204" charset="0"/>
                          <a:cs typeface="Calibri" panose="020F0502020204030204" charset="0"/>
                          <a:sym typeface="+mn-ea"/>
                        </a:rPr>
                        <a:t> Core i7-13620H có bộ nhớ cache L3 lớn nhất là 20 MB. Core i7-10875H có bộ nhớ cache L3 là 16 MB. Các CPU Intel khác (i5-1335U, i5-13500H, i5-12450H, i5-1340P, i5-1145G7) có bộ nhớ cache L3 là 12 MB hoặc 8 MB.Chip Apple M2 có bộ nhớ cache L3 là khoảng 16 MB</a:t>
                      </a:r>
                      <a:endParaRPr lang="en-US" sz="1800" b="0">
                        <a:solidFill>
                          <a:schemeClr val="tx1"/>
                        </a:solidFill>
                        <a:latin typeface="Calibri" panose="020F0502020204030204" charset="0"/>
                        <a:cs typeface="Calibri" panose="020F0502020204030204" charset="0"/>
                      </a:endParaRPr>
                    </a:p>
                    <a:p>
                      <a:pPr algn="l">
                        <a:lnSpc>
                          <a:spcPct val="110000"/>
                        </a:lnSpc>
                      </a:pPr>
                      <a:r>
                        <a:rPr lang="en-US" sz="1800" b="1">
                          <a:solidFill>
                            <a:schemeClr val="tx1"/>
                          </a:solidFill>
                          <a:latin typeface="Calibri" panose="020F0502020204030204" charset="0"/>
                          <a:cs typeface="Calibri" panose="020F0502020204030204" charset="0"/>
                          <a:sym typeface="+mn-ea"/>
                        </a:rPr>
                        <a:t>TDP (Thermal Design Power):</a:t>
                      </a:r>
                      <a:r>
                        <a:rPr lang="en-US" sz="1800" b="0">
                          <a:solidFill>
                            <a:schemeClr val="tx1"/>
                          </a:solidFill>
                          <a:latin typeface="Calibri" panose="020F0502020204030204" charset="0"/>
                          <a:cs typeface="Calibri" panose="020F0502020204030204" charset="0"/>
                          <a:sym typeface="+mn-ea"/>
                        </a:rPr>
                        <a:t> Celeron N4000 có TDP là 6W, phù hợp cho các thiết bị di động và máy tính bảng.Chip Apple M2 có TDP là 18W.Tất cả các CPU Intel khác đều có TDP là 28W hoặc 45W, với Core i5-1340P có TDP là 35W. </a:t>
                      </a:r>
                      <a:endParaRPr lang="en-US" sz="1800" b="0">
                        <a:latin typeface="Calibri" panose="020F0502020204030204" charset="0"/>
                        <a:cs typeface="Calibri" panose="020F0502020204030204" charset="0"/>
                      </a:endParaRPr>
                    </a:p>
                  </a:txBody>
                  <a:tcPr>
                    <a:no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p:transition>
    </mc:Choice>
    <mc:Fallback xmlns="">
      <p:transition spd="slow">
        <p:blind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688022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sz="6600" b="1"/>
          </a:p>
        </p:txBody>
      </p:sp>
      <p:sp>
        <p:nvSpPr>
          <p:cNvPr id="4" name="Rounded Rectangle 3"/>
          <p:cNvSpPr/>
          <p:nvPr/>
        </p:nvSpPr>
        <p:spPr>
          <a:xfrm>
            <a:off x="1081405" y="759460"/>
            <a:ext cx="10250170" cy="5140960"/>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800" b="1">
                <a:solidFill>
                  <a:schemeClr val="tx1"/>
                </a:solidFill>
              </a:rPr>
              <a:t>Như vậy, nếu bạn cần hiệu suất cao nhất, bạn nên chọn một trong các CPU có số lõi và luồng nhiều nhất, tốc độ Turbo tối đa cao nhất, và bộ nhớ cache L3 lớn nhất như Core i7-10875H hoặc i7-13620H (ASUS ROG Zephyrus S17,Acer Nitro 5 Gaming Laptop). Tuy nhiên, nếu bạn cần một lựa chọn tiết kiệm năng lượng hơn, các CPU như i5-1335U hoặc i5-1145G7 hoặc có thể là Apple M2 là lựa chọn phù hợp.(Dell Inspiron 15 N3530,Lenovo Thinkpad T14s,MacBook Air 13 inch M2 2022)</a:t>
            </a:r>
          </a:p>
        </p:txBody>
      </p:sp>
    </p:spTree>
  </p:cSld>
  <p:clrMapOvr>
    <a:masterClrMapping/>
  </p:clrMapOvr>
  <p:transition spd="slow">
    <p:comb/>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6600" b="1"/>
              <a:t>2.CARD ĐỒ HỌA</a:t>
            </a:r>
          </a:p>
        </p:txBody>
      </p:sp>
      <p:sp>
        <p:nvSpPr>
          <p:cNvPr id="5" name="Rectangles 4"/>
          <p:cNvSpPr/>
          <p:nvPr/>
        </p:nvSpPr>
        <p:spPr>
          <a:xfrm>
            <a:off x="0" y="1957705"/>
            <a:ext cx="12192000" cy="4892040"/>
          </a:xfrm>
          <a:prstGeom prst="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endParaRPr lang="en-US" sz="1400" b="1">
              <a:solidFill>
                <a:schemeClr val="tx1"/>
              </a:solidFill>
            </a:endParaRPr>
          </a:p>
        </p:txBody>
      </p:sp>
      <p:graphicFrame>
        <p:nvGraphicFramePr>
          <p:cNvPr id="2" name="Table 1"/>
          <p:cNvGraphicFramePr/>
          <p:nvPr/>
        </p:nvGraphicFramePr>
        <p:xfrm>
          <a:off x="0" y="1957705"/>
          <a:ext cx="12192000" cy="4892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tblGrid>
              <a:tr h="4892040">
                <a:tc>
                  <a:txBody>
                    <a:bodyPr/>
                    <a:lstStyle/>
                    <a:p>
                      <a:pPr>
                        <a:buNone/>
                      </a:pPr>
                      <a:r>
                        <a:rPr lang="en-US" sz="1600" b="1">
                          <a:solidFill>
                            <a:schemeClr val="tx1"/>
                          </a:solidFill>
                          <a:latin typeface="Calibri" panose="020F0502020204030204" charset="0"/>
                          <a:cs typeface="Calibri" panose="020F0502020204030204" charset="0"/>
                        </a:rPr>
                        <a:t>Intel® UHD Graphics 600: </a:t>
                      </a:r>
                    </a:p>
                    <a:p>
                      <a:pPr>
                        <a:buNone/>
                      </a:pPr>
                      <a:r>
                        <a:rPr lang="en-US" sz="1600" b="0">
                          <a:solidFill>
                            <a:schemeClr val="tx1"/>
                          </a:solidFill>
                          <a:latin typeface="Calibri" panose="020F0502020204030204" charset="0"/>
                          <a:cs typeface="Calibri" panose="020F0502020204030204" charset="0"/>
                        </a:rPr>
                        <a:t>Hiệu suất: Cơ bản </a:t>
                      </a:r>
                    </a:p>
                    <a:p>
                      <a:pPr>
                        <a:buNone/>
                      </a:pPr>
                      <a:r>
                        <a:rPr lang="en-US" sz="1600" b="0">
                          <a:solidFill>
                            <a:schemeClr val="tx1"/>
                          </a:solidFill>
                          <a:latin typeface="Calibri" panose="020F0502020204030204" charset="0"/>
                          <a:cs typeface="Calibri" panose="020F0502020204030204" charset="0"/>
                        </a:rPr>
                        <a:t>Sử dụng: Laptop cấp thấp, thích hợp cho các tác vụ văn phòng, duyệt web, xem video HD. </a:t>
                      </a:r>
                    </a:p>
                    <a:p>
                      <a:pPr>
                        <a:buNone/>
                      </a:pPr>
                      <a:r>
                        <a:rPr lang="en-US" sz="1600" b="1">
                          <a:solidFill>
                            <a:schemeClr val="tx1"/>
                          </a:solidFill>
                          <a:latin typeface="Calibri" panose="020F0502020204030204" charset="0"/>
                          <a:cs typeface="Calibri" panose="020F0502020204030204" charset="0"/>
                        </a:rPr>
                        <a:t>Intel Iris Xe Graphics: </a:t>
                      </a:r>
                    </a:p>
                    <a:p>
                      <a:pPr>
                        <a:buNone/>
                      </a:pPr>
                      <a:r>
                        <a:rPr lang="en-US" sz="1600" b="0">
                          <a:solidFill>
                            <a:schemeClr val="tx1"/>
                          </a:solidFill>
                          <a:latin typeface="Calibri" panose="020F0502020204030204" charset="0"/>
                          <a:cs typeface="Calibri" panose="020F0502020204030204" charset="0"/>
                        </a:rPr>
                        <a:t>Hiệu suất: Trung bình </a:t>
                      </a:r>
                    </a:p>
                    <a:p>
                      <a:pPr>
                        <a:buNone/>
                      </a:pPr>
                      <a:r>
                        <a:rPr lang="en-US" sz="1600" b="0">
                          <a:solidFill>
                            <a:schemeClr val="tx1"/>
                          </a:solidFill>
                          <a:latin typeface="Calibri" panose="020F0502020204030204" charset="0"/>
                          <a:cs typeface="Calibri" panose="020F0502020204030204" charset="0"/>
                        </a:rPr>
                        <a:t>Sử dụng: Laptop cấp trung, cho phép chơi game ở cài đặt trung bình và thực hiện các tác vụ đồ họa cơ bản như chỉnh sửa video và đồ họa 3D. </a:t>
                      </a:r>
                    </a:p>
                    <a:p>
                      <a:pPr>
                        <a:buNone/>
                      </a:pPr>
                      <a:r>
                        <a:rPr lang="en-US" sz="1600" b="1">
                          <a:solidFill>
                            <a:schemeClr val="tx1"/>
                          </a:solidFill>
                          <a:latin typeface="Calibri" panose="020F0502020204030204" charset="0"/>
                          <a:cs typeface="Calibri" panose="020F0502020204030204" charset="0"/>
                        </a:rPr>
                        <a:t>Intel Iris Xe: </a:t>
                      </a:r>
                    </a:p>
                    <a:p>
                      <a:pPr>
                        <a:buNone/>
                      </a:pPr>
                      <a:r>
                        <a:rPr lang="en-US" sz="1600" b="0">
                          <a:solidFill>
                            <a:schemeClr val="tx1"/>
                          </a:solidFill>
                          <a:latin typeface="Calibri" panose="020F0502020204030204" charset="0"/>
                          <a:cs typeface="Calibri" panose="020F0502020204030204" charset="0"/>
                        </a:rPr>
                        <a:t>Hiệu suất: Trung bình - cao </a:t>
                      </a:r>
                    </a:p>
                    <a:p>
                      <a:pPr>
                        <a:buNone/>
                      </a:pPr>
                      <a:r>
                        <a:rPr lang="en-US" sz="1600" b="0">
                          <a:solidFill>
                            <a:schemeClr val="tx1"/>
                          </a:solidFill>
                          <a:latin typeface="Calibri" panose="020F0502020204030204" charset="0"/>
                          <a:cs typeface="Calibri" panose="020F0502020204030204" charset="0"/>
                        </a:rPr>
                        <a:t>Sử dụng: Laptop cấp trung, cho phép chơi game ở cài đặt cao và thực hiện các tác vụ đồ họa nặng hơn.</a:t>
                      </a:r>
                    </a:p>
                  </a:txBody>
                  <a:tcPr>
                    <a:noFill/>
                  </a:tcPr>
                </a:tc>
                <a:tc>
                  <a:txBody>
                    <a:bodyPr/>
                    <a:lstStyle/>
                    <a:p>
                      <a:pPr>
                        <a:buNone/>
                      </a:pPr>
                      <a:r>
                        <a:rPr lang="en-US" sz="1600" b="1">
                          <a:solidFill>
                            <a:schemeClr val="tx1"/>
                          </a:solidFill>
                          <a:latin typeface="Calibri" panose="020F0502020204030204" charset="0"/>
                          <a:cs typeface="Calibri" panose="020F0502020204030204" charset="0"/>
                        </a:rPr>
                        <a:t>NVIDIA GeForce MX550 2GB:</a:t>
                      </a:r>
                      <a:r>
                        <a:rPr lang="en-US" sz="1600" b="0">
                          <a:solidFill>
                            <a:schemeClr val="tx1"/>
                          </a:solidFill>
                          <a:latin typeface="Calibri" panose="020F0502020204030204" charset="0"/>
                          <a:cs typeface="Calibri" panose="020F0502020204030204" charset="0"/>
                        </a:rPr>
                        <a:t> </a:t>
                      </a:r>
                    </a:p>
                    <a:p>
                      <a:pPr>
                        <a:buNone/>
                      </a:pPr>
                      <a:r>
                        <a:rPr lang="en-US" sz="1600" b="0">
                          <a:solidFill>
                            <a:schemeClr val="tx1"/>
                          </a:solidFill>
                          <a:latin typeface="Calibri" panose="020F0502020204030204" charset="0"/>
                          <a:cs typeface="Calibri" panose="020F0502020204030204" charset="0"/>
                        </a:rPr>
                        <a:t>Hiệu suất: Trung bình </a:t>
                      </a:r>
                    </a:p>
                    <a:p>
                      <a:pPr>
                        <a:buNone/>
                      </a:pPr>
                      <a:r>
                        <a:rPr lang="en-US" sz="1600" b="0">
                          <a:solidFill>
                            <a:schemeClr val="tx1"/>
                          </a:solidFill>
                          <a:latin typeface="Calibri" panose="020F0502020204030204" charset="0"/>
                          <a:cs typeface="Calibri" panose="020F0502020204030204" charset="0"/>
                        </a:rPr>
                        <a:t>Sử dụng: Laptop cấp trung, cho phép chơi game ở cài đặt trung bình và thực hiện các tác vụ đồ họa cơ bản như chỉnh sửa video và đồ họa 3D. </a:t>
                      </a:r>
                    </a:p>
                    <a:p>
                      <a:pPr>
                        <a:buNone/>
                      </a:pPr>
                      <a:r>
                        <a:rPr lang="en-US" sz="1600" b="1">
                          <a:solidFill>
                            <a:schemeClr val="tx1"/>
                          </a:solidFill>
                          <a:latin typeface="Calibri" panose="020F0502020204030204" charset="0"/>
                          <a:cs typeface="Calibri" panose="020F0502020204030204" charset="0"/>
                        </a:rPr>
                        <a:t>NVIDIA GeForce RTX 2050:</a:t>
                      </a:r>
                      <a:r>
                        <a:rPr lang="en-US" sz="1600" b="0">
                          <a:solidFill>
                            <a:schemeClr val="tx1"/>
                          </a:solidFill>
                          <a:latin typeface="Calibri" panose="020F0502020204030204" charset="0"/>
                          <a:cs typeface="Calibri" panose="020F0502020204030204" charset="0"/>
                        </a:rPr>
                        <a:t> </a:t>
                      </a:r>
                    </a:p>
                    <a:p>
                      <a:pPr>
                        <a:buNone/>
                      </a:pPr>
                      <a:r>
                        <a:rPr lang="en-US" sz="1600" b="0">
                          <a:solidFill>
                            <a:schemeClr val="tx1"/>
                          </a:solidFill>
                          <a:latin typeface="Calibri" panose="020F0502020204030204" charset="0"/>
                          <a:cs typeface="Calibri" panose="020F0502020204030204" charset="0"/>
                        </a:rPr>
                        <a:t>Hiệu suất: Trung bình - cao </a:t>
                      </a:r>
                    </a:p>
                    <a:p>
                      <a:pPr>
                        <a:buNone/>
                      </a:pPr>
                      <a:r>
                        <a:rPr lang="en-US" sz="1600" b="0">
                          <a:solidFill>
                            <a:schemeClr val="tx1"/>
                          </a:solidFill>
                          <a:latin typeface="Calibri" panose="020F0502020204030204" charset="0"/>
                          <a:cs typeface="Calibri" panose="020F0502020204030204" charset="0"/>
                        </a:rPr>
                        <a:t>Sử dụng: Laptop cấp trung, cho phép chơi game ở cài đặt cao và thực hiện các tác vụ đồ họa đòi hỏi nhiều năng lượng hơn như chỉnh sửa video 4K và đồ họa 3D phức tạp. </a:t>
                      </a:r>
                    </a:p>
                    <a:p>
                      <a:pPr>
                        <a:buNone/>
                      </a:pPr>
                      <a:r>
                        <a:rPr lang="en-US" sz="1600" b="1">
                          <a:solidFill>
                            <a:schemeClr val="tx1"/>
                          </a:solidFill>
                          <a:latin typeface="Calibri" panose="020F0502020204030204" charset="0"/>
                          <a:cs typeface="Calibri" panose="020F0502020204030204" charset="0"/>
                        </a:rPr>
                        <a:t>Intel Iris Plus: </a:t>
                      </a:r>
                    </a:p>
                    <a:p>
                      <a:pPr>
                        <a:buNone/>
                      </a:pPr>
                      <a:r>
                        <a:rPr lang="en-US" sz="1600" b="0">
                          <a:solidFill>
                            <a:schemeClr val="tx1"/>
                          </a:solidFill>
                          <a:latin typeface="Calibri" panose="020F0502020204030204" charset="0"/>
                          <a:cs typeface="Calibri" panose="020F0502020204030204" charset="0"/>
                        </a:rPr>
                        <a:t>Hiệu suất: Trung bình - cao </a:t>
                      </a:r>
                    </a:p>
                    <a:p>
                      <a:pPr>
                        <a:buNone/>
                      </a:pPr>
                      <a:r>
                        <a:rPr lang="en-US" sz="1600" b="0">
                          <a:solidFill>
                            <a:schemeClr val="tx1"/>
                          </a:solidFill>
                          <a:latin typeface="Calibri" panose="020F0502020204030204" charset="0"/>
                          <a:cs typeface="Calibri" panose="020F0502020204030204" charset="0"/>
                        </a:rPr>
                        <a:t>Sử dụng: Laptop cấp trung đến cao, cho phép chơi game ở cài đặt trung bình đến cao và thực hiện các tác vụ đồ họa nặng hơn. </a:t>
                      </a:r>
                    </a:p>
                  </a:txBody>
                  <a:tcPr>
                    <a:noFill/>
                  </a:tcPr>
                </a:tc>
                <a:tc>
                  <a:txBody>
                    <a:bodyPr/>
                    <a:lstStyle/>
                    <a:p>
                      <a:pPr>
                        <a:buNone/>
                      </a:pPr>
                      <a:r>
                        <a:rPr lang="en-US" sz="1600" b="1">
                          <a:solidFill>
                            <a:schemeClr val="tx1"/>
                          </a:solidFill>
                          <a:latin typeface="Calibri" panose="020F0502020204030204" charset="0"/>
                          <a:cs typeface="Calibri" panose="020F0502020204030204" charset="0"/>
                        </a:rPr>
                        <a:t>NVIDIA GeForce RTX 3080:</a:t>
                      </a:r>
                      <a:r>
                        <a:rPr lang="en-US" sz="1600" b="0">
                          <a:solidFill>
                            <a:schemeClr val="tx1"/>
                          </a:solidFill>
                          <a:latin typeface="Calibri" panose="020F0502020204030204" charset="0"/>
                          <a:cs typeface="Calibri" panose="020F0502020204030204" charset="0"/>
                        </a:rPr>
                        <a:t> </a:t>
                      </a:r>
                    </a:p>
                    <a:p>
                      <a:pPr>
                        <a:buNone/>
                      </a:pPr>
                      <a:r>
                        <a:rPr lang="en-US" sz="1600" b="0">
                          <a:solidFill>
                            <a:schemeClr val="tx1"/>
                          </a:solidFill>
                          <a:latin typeface="Calibri" panose="020F0502020204030204" charset="0"/>
                          <a:cs typeface="Calibri" panose="020F0502020204030204" charset="0"/>
                        </a:rPr>
                        <a:t>Hiệu suất: Cao </a:t>
                      </a:r>
                    </a:p>
                    <a:p>
                      <a:pPr>
                        <a:buNone/>
                      </a:pPr>
                      <a:r>
                        <a:rPr lang="en-US" sz="1600" b="0">
                          <a:solidFill>
                            <a:schemeClr val="tx1"/>
                          </a:solidFill>
                          <a:latin typeface="Calibri" panose="020F0502020204030204" charset="0"/>
                          <a:cs typeface="Calibri" panose="020F0502020204030204" charset="0"/>
                        </a:rPr>
                        <a:t>Sử dụng: Laptop cấp cao, cho phép chơi game ở cài đặt tối đa và thực hiện các tác vụ đồ họa chuyên sâu như làm phim hoặc thiết kế đồ họa. </a:t>
                      </a:r>
                    </a:p>
                    <a:p>
                      <a:pPr>
                        <a:buNone/>
                      </a:pPr>
                      <a:r>
                        <a:rPr lang="en-US" sz="1600" b="1">
                          <a:solidFill>
                            <a:schemeClr val="tx1"/>
                          </a:solidFill>
                          <a:latin typeface="Calibri" panose="020F0502020204030204" charset="0"/>
                          <a:cs typeface="Calibri" panose="020F0502020204030204" charset="0"/>
                        </a:rPr>
                        <a:t>Geforce RTX 4050: </a:t>
                      </a:r>
                      <a:endParaRPr lang="en-US" sz="1600" b="0">
                        <a:solidFill>
                          <a:schemeClr val="tx1"/>
                        </a:solidFill>
                        <a:latin typeface="Calibri" panose="020F0502020204030204" charset="0"/>
                        <a:cs typeface="Calibri" panose="020F0502020204030204" charset="0"/>
                      </a:endParaRPr>
                    </a:p>
                    <a:p>
                      <a:pPr>
                        <a:buNone/>
                      </a:pPr>
                      <a:r>
                        <a:rPr lang="en-US" sz="1600" b="0">
                          <a:solidFill>
                            <a:schemeClr val="tx1"/>
                          </a:solidFill>
                          <a:latin typeface="Calibri" panose="020F0502020204030204" charset="0"/>
                          <a:cs typeface="Calibri" panose="020F0502020204030204" charset="0"/>
                        </a:rPr>
                        <a:t>Hiệu suất: Cao </a:t>
                      </a:r>
                    </a:p>
                    <a:p>
                      <a:pPr>
                        <a:buNone/>
                      </a:pPr>
                      <a:r>
                        <a:rPr lang="en-US" sz="1600" b="0">
                          <a:solidFill>
                            <a:schemeClr val="tx1"/>
                          </a:solidFill>
                          <a:latin typeface="Calibri" panose="020F0502020204030204" charset="0"/>
                          <a:cs typeface="Calibri" panose="020F0502020204030204" charset="0"/>
                        </a:rPr>
                        <a:t>Sử dụng: Dự kiến là một card đồ họa mạnh mẽ dành cho laptop cấp cao, nhưng thông tin chi tiết về hiệu suất và sử dụng vẫn chưa được công bố.</a:t>
                      </a:r>
                    </a:p>
                    <a:p>
                      <a:pPr>
                        <a:buNone/>
                      </a:pPr>
                      <a:r>
                        <a:rPr lang="en-US" sz="1600" b="1">
                          <a:solidFill>
                            <a:schemeClr val="tx1"/>
                          </a:solidFill>
                          <a:latin typeface="Calibri" panose="020F0502020204030204" charset="0"/>
                          <a:cs typeface="Calibri" panose="020F0502020204030204" charset="0"/>
                        </a:rPr>
                        <a:t>Apple GPU 8 nhân: </a:t>
                      </a:r>
                      <a:endParaRPr lang="en-US" sz="1600" b="0">
                        <a:solidFill>
                          <a:schemeClr val="tx1"/>
                        </a:solidFill>
                        <a:latin typeface="Calibri" panose="020F0502020204030204" charset="0"/>
                        <a:cs typeface="Calibri" panose="020F0502020204030204" charset="0"/>
                      </a:endParaRPr>
                    </a:p>
                    <a:p>
                      <a:pPr>
                        <a:buNone/>
                      </a:pPr>
                      <a:r>
                        <a:rPr lang="en-US" sz="1600" b="0">
                          <a:solidFill>
                            <a:schemeClr val="tx1"/>
                          </a:solidFill>
                          <a:latin typeface="Calibri" panose="020F0502020204030204" charset="0"/>
                          <a:cs typeface="Calibri" panose="020F0502020204030204" charset="0"/>
                        </a:rPr>
                        <a:t>Hiệu suất: Trung bình - cao </a:t>
                      </a:r>
                    </a:p>
                    <a:p>
                      <a:pPr>
                        <a:buNone/>
                      </a:pPr>
                      <a:r>
                        <a:rPr lang="en-US" sz="1600" b="0">
                          <a:solidFill>
                            <a:schemeClr val="tx1"/>
                          </a:solidFill>
                          <a:latin typeface="Calibri" panose="020F0502020204030204" charset="0"/>
                          <a:cs typeface="Calibri" panose="020F0502020204030204" charset="0"/>
                        </a:rPr>
                        <a:t>Sử dụng: Dành cho các thiết bị của Apple, bao gồm cả MacBook và các thiết bị iOS. Hiệu suất đồ họa tương đương với một số card đồ họa của NVIDIA và Intel.</a:t>
                      </a:r>
                    </a:p>
                  </a:txBody>
                  <a:tcPr>
                    <a:no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blinds/>
      </p:transition>
    </mc:Choice>
    <mc:Fallback xmlns="">
      <p:transition spd="slow">
        <p:blind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688022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ltLang="zh-CN" sz="6600" b="1"/>
          </a:p>
        </p:txBody>
      </p:sp>
      <p:sp>
        <p:nvSpPr>
          <p:cNvPr id="4" name="Rounded Rectangle 3"/>
          <p:cNvSpPr/>
          <p:nvPr/>
        </p:nvSpPr>
        <p:spPr>
          <a:xfrm>
            <a:off x="1081405" y="759460"/>
            <a:ext cx="10250170" cy="5140960"/>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800" b="1">
                <a:solidFill>
                  <a:schemeClr val="tx1"/>
                </a:solidFill>
              </a:rPr>
              <a:t>Tóm lại, hiệu suất của các card đồ họa này tăng dần từ cấp thấp đến cấp cao, phù hợp với nhu cầu sử dụng từ văn phòng đến gaming và đồ họa chuyên sâu. Apple GPU 8 nhân cung cấp hiệu suất tương đương với một số card đồ họa của NVIDIA và Intel, và được tích hợp trong các thiết bị của Apple.</a:t>
            </a:r>
          </a:p>
        </p:txBody>
      </p:sp>
    </p:spTree>
  </p:cSld>
  <p:clrMapOvr>
    <a:masterClrMapping/>
  </p:clrMapOvr>
  <p:transition spd="slow">
    <p:comb/>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图片 157" descr="房间里的沙发和茶几&#10;&#10;中度可信度描述已自动生成"/>
          <p:cNvPicPr>
            <a:picLocks noChangeAspect="1"/>
          </p:cNvPicPr>
          <p:nvPr/>
        </p:nvPicPr>
        <p:blipFill>
          <a:blip r:embed="rId3">
            <a:extLst>
              <a:ext uri="{28A0092B-C50C-407E-A947-70E740481C1C}">
                <a14:useLocalDpi xmlns:a14="http://schemas.microsoft.com/office/drawing/2010/main" val="0"/>
              </a:ext>
            </a:extLst>
          </a:blip>
          <a:srcRect t="7820" b="7820"/>
          <a:stretch>
            <a:fillRect/>
          </a:stretch>
        </p:blipFill>
        <p:spPr>
          <a:xfrm>
            <a:off x="0" y="0"/>
            <a:ext cx="12192000" cy="6858000"/>
          </a:xfrm>
          <a:prstGeom prst="rect">
            <a:avLst/>
          </a:prstGeom>
        </p:spPr>
      </p:pic>
      <p:grpSp>
        <p:nvGrpSpPr>
          <p:cNvPr id="190" name="组合 189"/>
          <p:cNvGrpSpPr/>
          <p:nvPr/>
        </p:nvGrpSpPr>
        <p:grpSpPr>
          <a:xfrm>
            <a:off x="-502885" y="0"/>
            <a:ext cx="13053003" cy="6858000"/>
            <a:chOff x="-502885" y="0"/>
            <a:chExt cx="13053003" cy="6858000"/>
          </a:xfrm>
        </p:grpSpPr>
        <p:sp>
          <p:nvSpPr>
            <p:cNvPr id="191" name="矩形: 圆角 190"/>
            <p:cNvSpPr/>
            <p:nvPr/>
          </p:nvSpPr>
          <p:spPr>
            <a:xfrm>
              <a:off x="0" y="0"/>
              <a:ext cx="12192000" cy="6858000"/>
            </a:xfrm>
            <a:prstGeom prst="roundRect">
              <a:avLst>
                <a:gd name="adj" fmla="val 0"/>
              </a:avLst>
            </a:prstGeom>
            <a:gradFill flip="none" rotWithShape="1">
              <a:gsLst>
                <a:gs pos="6000">
                  <a:srgbClr val="1234D1"/>
                </a:gs>
                <a:gs pos="100000">
                  <a:srgbClr val="101C94">
                    <a:alpha val="82000"/>
                  </a:srgbClr>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任意多边形: 形状 191"/>
            <p:cNvSpPr/>
            <p:nvPr/>
          </p:nvSpPr>
          <p:spPr>
            <a:xfrm rot="20568617">
              <a:off x="-339698" y="1760967"/>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3" name="任意多边形: 形状 192"/>
            <p:cNvSpPr/>
            <p:nvPr/>
          </p:nvSpPr>
          <p:spPr>
            <a:xfrm rot="20568617">
              <a:off x="-502885" y="2555667"/>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4" name="任意多边形: 形状 193"/>
            <p:cNvSpPr/>
            <p:nvPr/>
          </p:nvSpPr>
          <p:spPr>
            <a:xfrm>
              <a:off x="7067184" y="1"/>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5" name="任意多边形: 形状 194"/>
            <p:cNvSpPr/>
            <p:nvPr/>
          </p:nvSpPr>
          <p:spPr>
            <a:xfrm rot="20568617">
              <a:off x="8121170" y="3952665"/>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64" name="任意多边形: 形状 163"/>
          <p:cNvSpPr/>
          <p:nvPr/>
        </p:nvSpPr>
        <p:spPr>
          <a:xfrm>
            <a:off x="7383391" y="564720"/>
            <a:ext cx="1604523" cy="1227073"/>
          </a:xfrm>
          <a:custGeom>
            <a:avLst/>
            <a:gdLst>
              <a:gd name="connsiteX0" fmla="*/ 6526912 w 6613649"/>
              <a:gd name="connsiteY0" fmla="*/ 4884372 h 5057846"/>
              <a:gd name="connsiteX1" fmla="*/ 6613649 w 6613649"/>
              <a:gd name="connsiteY1" fmla="*/ 4971109 h 5057846"/>
              <a:gd name="connsiteX2" fmla="*/ 6526912 w 6613649"/>
              <a:gd name="connsiteY2" fmla="*/ 5057846 h 5057846"/>
              <a:gd name="connsiteX3" fmla="*/ 6440175 w 6613649"/>
              <a:gd name="connsiteY3" fmla="*/ 4971109 h 5057846"/>
              <a:gd name="connsiteX4" fmla="*/ 6526912 w 6613649"/>
              <a:gd name="connsiteY4" fmla="*/ 4884372 h 5057846"/>
              <a:gd name="connsiteX5" fmla="*/ 5811337 w 6613649"/>
              <a:gd name="connsiteY5" fmla="*/ 4884372 h 5057846"/>
              <a:gd name="connsiteX6" fmla="*/ 5898074 w 6613649"/>
              <a:gd name="connsiteY6" fmla="*/ 4971109 h 5057846"/>
              <a:gd name="connsiteX7" fmla="*/ 5811337 w 6613649"/>
              <a:gd name="connsiteY7" fmla="*/ 5057846 h 5057846"/>
              <a:gd name="connsiteX8" fmla="*/ 5724600 w 6613649"/>
              <a:gd name="connsiteY8" fmla="*/ 4971109 h 5057846"/>
              <a:gd name="connsiteX9" fmla="*/ 5811337 w 6613649"/>
              <a:gd name="connsiteY9" fmla="*/ 4884372 h 5057846"/>
              <a:gd name="connsiteX10" fmla="*/ 5095762 w 6613649"/>
              <a:gd name="connsiteY10" fmla="*/ 4884372 h 5057846"/>
              <a:gd name="connsiteX11" fmla="*/ 5182499 w 6613649"/>
              <a:gd name="connsiteY11" fmla="*/ 4971109 h 5057846"/>
              <a:gd name="connsiteX12" fmla="*/ 5095762 w 6613649"/>
              <a:gd name="connsiteY12" fmla="*/ 5057846 h 5057846"/>
              <a:gd name="connsiteX13" fmla="*/ 5009025 w 6613649"/>
              <a:gd name="connsiteY13" fmla="*/ 4971109 h 5057846"/>
              <a:gd name="connsiteX14" fmla="*/ 5095762 w 6613649"/>
              <a:gd name="connsiteY14" fmla="*/ 4884372 h 5057846"/>
              <a:gd name="connsiteX15" fmla="*/ 4380187 w 6613649"/>
              <a:gd name="connsiteY15" fmla="*/ 4884372 h 5057846"/>
              <a:gd name="connsiteX16" fmla="*/ 4466924 w 6613649"/>
              <a:gd name="connsiteY16" fmla="*/ 4971109 h 5057846"/>
              <a:gd name="connsiteX17" fmla="*/ 4380187 w 6613649"/>
              <a:gd name="connsiteY17" fmla="*/ 5057846 h 5057846"/>
              <a:gd name="connsiteX18" fmla="*/ 4293450 w 6613649"/>
              <a:gd name="connsiteY18" fmla="*/ 4971109 h 5057846"/>
              <a:gd name="connsiteX19" fmla="*/ 4380187 w 6613649"/>
              <a:gd name="connsiteY19" fmla="*/ 4884372 h 5057846"/>
              <a:gd name="connsiteX20" fmla="*/ 3664612 w 6613649"/>
              <a:gd name="connsiteY20" fmla="*/ 4884372 h 5057846"/>
              <a:gd name="connsiteX21" fmla="*/ 3751349 w 6613649"/>
              <a:gd name="connsiteY21" fmla="*/ 4971109 h 5057846"/>
              <a:gd name="connsiteX22" fmla="*/ 3664612 w 6613649"/>
              <a:gd name="connsiteY22" fmla="*/ 5057846 h 5057846"/>
              <a:gd name="connsiteX23" fmla="*/ 3577875 w 6613649"/>
              <a:gd name="connsiteY23" fmla="*/ 4971109 h 5057846"/>
              <a:gd name="connsiteX24" fmla="*/ 3664612 w 6613649"/>
              <a:gd name="connsiteY24" fmla="*/ 4884372 h 5057846"/>
              <a:gd name="connsiteX25" fmla="*/ 2949037 w 6613649"/>
              <a:gd name="connsiteY25" fmla="*/ 4884372 h 5057846"/>
              <a:gd name="connsiteX26" fmla="*/ 3035774 w 6613649"/>
              <a:gd name="connsiteY26" fmla="*/ 4971109 h 5057846"/>
              <a:gd name="connsiteX27" fmla="*/ 2949037 w 6613649"/>
              <a:gd name="connsiteY27" fmla="*/ 5057846 h 5057846"/>
              <a:gd name="connsiteX28" fmla="*/ 2862300 w 6613649"/>
              <a:gd name="connsiteY28" fmla="*/ 4971109 h 5057846"/>
              <a:gd name="connsiteX29" fmla="*/ 2949037 w 6613649"/>
              <a:gd name="connsiteY29" fmla="*/ 4884372 h 5057846"/>
              <a:gd name="connsiteX30" fmla="*/ 2233462 w 6613649"/>
              <a:gd name="connsiteY30" fmla="*/ 4884372 h 5057846"/>
              <a:gd name="connsiteX31" fmla="*/ 2320199 w 6613649"/>
              <a:gd name="connsiteY31" fmla="*/ 4971109 h 5057846"/>
              <a:gd name="connsiteX32" fmla="*/ 2233462 w 6613649"/>
              <a:gd name="connsiteY32" fmla="*/ 5057846 h 5057846"/>
              <a:gd name="connsiteX33" fmla="*/ 2146725 w 6613649"/>
              <a:gd name="connsiteY33" fmla="*/ 4971109 h 5057846"/>
              <a:gd name="connsiteX34" fmla="*/ 2233462 w 6613649"/>
              <a:gd name="connsiteY34" fmla="*/ 4884372 h 5057846"/>
              <a:gd name="connsiteX35" fmla="*/ 1517887 w 6613649"/>
              <a:gd name="connsiteY35" fmla="*/ 4884372 h 5057846"/>
              <a:gd name="connsiteX36" fmla="*/ 1604624 w 6613649"/>
              <a:gd name="connsiteY36" fmla="*/ 4971109 h 5057846"/>
              <a:gd name="connsiteX37" fmla="*/ 1517887 w 6613649"/>
              <a:gd name="connsiteY37" fmla="*/ 5057846 h 5057846"/>
              <a:gd name="connsiteX38" fmla="*/ 1431150 w 6613649"/>
              <a:gd name="connsiteY38" fmla="*/ 4971109 h 5057846"/>
              <a:gd name="connsiteX39" fmla="*/ 1517887 w 6613649"/>
              <a:gd name="connsiteY39" fmla="*/ 4884372 h 5057846"/>
              <a:gd name="connsiteX40" fmla="*/ 802312 w 6613649"/>
              <a:gd name="connsiteY40" fmla="*/ 4884372 h 5057846"/>
              <a:gd name="connsiteX41" fmla="*/ 889049 w 6613649"/>
              <a:gd name="connsiteY41" fmla="*/ 4971109 h 5057846"/>
              <a:gd name="connsiteX42" fmla="*/ 802312 w 6613649"/>
              <a:gd name="connsiteY42" fmla="*/ 5057846 h 5057846"/>
              <a:gd name="connsiteX43" fmla="*/ 715575 w 6613649"/>
              <a:gd name="connsiteY43" fmla="*/ 4971109 h 5057846"/>
              <a:gd name="connsiteX44" fmla="*/ 802312 w 6613649"/>
              <a:gd name="connsiteY44" fmla="*/ 4884372 h 5057846"/>
              <a:gd name="connsiteX45" fmla="*/ 86737 w 6613649"/>
              <a:gd name="connsiteY45" fmla="*/ 4884372 h 5057846"/>
              <a:gd name="connsiteX46" fmla="*/ 173474 w 6613649"/>
              <a:gd name="connsiteY46" fmla="*/ 4971109 h 5057846"/>
              <a:gd name="connsiteX47" fmla="*/ 86737 w 6613649"/>
              <a:gd name="connsiteY47" fmla="*/ 5057846 h 5057846"/>
              <a:gd name="connsiteX48" fmla="*/ 0 w 6613649"/>
              <a:gd name="connsiteY48" fmla="*/ 4971109 h 5057846"/>
              <a:gd name="connsiteX49" fmla="*/ 86737 w 6613649"/>
              <a:gd name="connsiteY49" fmla="*/ 4884372 h 5057846"/>
              <a:gd name="connsiteX50" fmla="*/ 6526912 w 6613649"/>
              <a:gd name="connsiteY50" fmla="*/ 4341664 h 5057846"/>
              <a:gd name="connsiteX51" fmla="*/ 6613649 w 6613649"/>
              <a:gd name="connsiteY51" fmla="*/ 4428401 h 5057846"/>
              <a:gd name="connsiteX52" fmla="*/ 6526912 w 6613649"/>
              <a:gd name="connsiteY52" fmla="*/ 4515138 h 5057846"/>
              <a:gd name="connsiteX53" fmla="*/ 6440175 w 6613649"/>
              <a:gd name="connsiteY53" fmla="*/ 4428401 h 5057846"/>
              <a:gd name="connsiteX54" fmla="*/ 6526912 w 6613649"/>
              <a:gd name="connsiteY54" fmla="*/ 4341664 h 5057846"/>
              <a:gd name="connsiteX55" fmla="*/ 5811337 w 6613649"/>
              <a:gd name="connsiteY55" fmla="*/ 4341664 h 5057846"/>
              <a:gd name="connsiteX56" fmla="*/ 5898074 w 6613649"/>
              <a:gd name="connsiteY56" fmla="*/ 4428401 h 5057846"/>
              <a:gd name="connsiteX57" fmla="*/ 5811337 w 6613649"/>
              <a:gd name="connsiteY57" fmla="*/ 4515138 h 5057846"/>
              <a:gd name="connsiteX58" fmla="*/ 5724600 w 6613649"/>
              <a:gd name="connsiteY58" fmla="*/ 4428401 h 5057846"/>
              <a:gd name="connsiteX59" fmla="*/ 5811337 w 6613649"/>
              <a:gd name="connsiteY59" fmla="*/ 4341664 h 5057846"/>
              <a:gd name="connsiteX60" fmla="*/ 5095762 w 6613649"/>
              <a:gd name="connsiteY60" fmla="*/ 4341664 h 5057846"/>
              <a:gd name="connsiteX61" fmla="*/ 5182499 w 6613649"/>
              <a:gd name="connsiteY61" fmla="*/ 4428401 h 5057846"/>
              <a:gd name="connsiteX62" fmla="*/ 5095762 w 6613649"/>
              <a:gd name="connsiteY62" fmla="*/ 4515138 h 5057846"/>
              <a:gd name="connsiteX63" fmla="*/ 5009025 w 6613649"/>
              <a:gd name="connsiteY63" fmla="*/ 4428401 h 5057846"/>
              <a:gd name="connsiteX64" fmla="*/ 5095762 w 6613649"/>
              <a:gd name="connsiteY64" fmla="*/ 4341664 h 5057846"/>
              <a:gd name="connsiteX65" fmla="*/ 4380187 w 6613649"/>
              <a:gd name="connsiteY65" fmla="*/ 4341664 h 5057846"/>
              <a:gd name="connsiteX66" fmla="*/ 4466924 w 6613649"/>
              <a:gd name="connsiteY66" fmla="*/ 4428401 h 5057846"/>
              <a:gd name="connsiteX67" fmla="*/ 4380187 w 6613649"/>
              <a:gd name="connsiteY67" fmla="*/ 4515138 h 5057846"/>
              <a:gd name="connsiteX68" fmla="*/ 4293450 w 6613649"/>
              <a:gd name="connsiteY68" fmla="*/ 4428401 h 5057846"/>
              <a:gd name="connsiteX69" fmla="*/ 4380187 w 6613649"/>
              <a:gd name="connsiteY69" fmla="*/ 4341664 h 5057846"/>
              <a:gd name="connsiteX70" fmla="*/ 3664612 w 6613649"/>
              <a:gd name="connsiteY70" fmla="*/ 4341664 h 5057846"/>
              <a:gd name="connsiteX71" fmla="*/ 3751349 w 6613649"/>
              <a:gd name="connsiteY71" fmla="*/ 4428401 h 5057846"/>
              <a:gd name="connsiteX72" fmla="*/ 3664612 w 6613649"/>
              <a:gd name="connsiteY72" fmla="*/ 4515138 h 5057846"/>
              <a:gd name="connsiteX73" fmla="*/ 3577875 w 6613649"/>
              <a:gd name="connsiteY73" fmla="*/ 4428401 h 5057846"/>
              <a:gd name="connsiteX74" fmla="*/ 3664612 w 6613649"/>
              <a:gd name="connsiteY74" fmla="*/ 4341664 h 5057846"/>
              <a:gd name="connsiteX75" fmla="*/ 2949037 w 6613649"/>
              <a:gd name="connsiteY75" fmla="*/ 4341664 h 5057846"/>
              <a:gd name="connsiteX76" fmla="*/ 3035774 w 6613649"/>
              <a:gd name="connsiteY76" fmla="*/ 4428401 h 5057846"/>
              <a:gd name="connsiteX77" fmla="*/ 2949037 w 6613649"/>
              <a:gd name="connsiteY77" fmla="*/ 4515138 h 5057846"/>
              <a:gd name="connsiteX78" fmla="*/ 2862300 w 6613649"/>
              <a:gd name="connsiteY78" fmla="*/ 4428401 h 5057846"/>
              <a:gd name="connsiteX79" fmla="*/ 2949037 w 6613649"/>
              <a:gd name="connsiteY79" fmla="*/ 4341664 h 5057846"/>
              <a:gd name="connsiteX80" fmla="*/ 2233462 w 6613649"/>
              <a:gd name="connsiteY80" fmla="*/ 4341664 h 5057846"/>
              <a:gd name="connsiteX81" fmla="*/ 2320199 w 6613649"/>
              <a:gd name="connsiteY81" fmla="*/ 4428401 h 5057846"/>
              <a:gd name="connsiteX82" fmla="*/ 2233462 w 6613649"/>
              <a:gd name="connsiteY82" fmla="*/ 4515138 h 5057846"/>
              <a:gd name="connsiteX83" fmla="*/ 2146725 w 6613649"/>
              <a:gd name="connsiteY83" fmla="*/ 4428401 h 5057846"/>
              <a:gd name="connsiteX84" fmla="*/ 2233462 w 6613649"/>
              <a:gd name="connsiteY84" fmla="*/ 4341664 h 5057846"/>
              <a:gd name="connsiteX85" fmla="*/ 1517887 w 6613649"/>
              <a:gd name="connsiteY85" fmla="*/ 4341664 h 5057846"/>
              <a:gd name="connsiteX86" fmla="*/ 1604624 w 6613649"/>
              <a:gd name="connsiteY86" fmla="*/ 4428401 h 5057846"/>
              <a:gd name="connsiteX87" fmla="*/ 1517887 w 6613649"/>
              <a:gd name="connsiteY87" fmla="*/ 4515138 h 5057846"/>
              <a:gd name="connsiteX88" fmla="*/ 1431150 w 6613649"/>
              <a:gd name="connsiteY88" fmla="*/ 4428401 h 5057846"/>
              <a:gd name="connsiteX89" fmla="*/ 1517887 w 6613649"/>
              <a:gd name="connsiteY89" fmla="*/ 4341664 h 5057846"/>
              <a:gd name="connsiteX90" fmla="*/ 802312 w 6613649"/>
              <a:gd name="connsiteY90" fmla="*/ 4341664 h 5057846"/>
              <a:gd name="connsiteX91" fmla="*/ 889049 w 6613649"/>
              <a:gd name="connsiteY91" fmla="*/ 4428401 h 5057846"/>
              <a:gd name="connsiteX92" fmla="*/ 802312 w 6613649"/>
              <a:gd name="connsiteY92" fmla="*/ 4515138 h 5057846"/>
              <a:gd name="connsiteX93" fmla="*/ 715575 w 6613649"/>
              <a:gd name="connsiteY93" fmla="*/ 4428401 h 5057846"/>
              <a:gd name="connsiteX94" fmla="*/ 802312 w 6613649"/>
              <a:gd name="connsiteY94" fmla="*/ 4341664 h 5057846"/>
              <a:gd name="connsiteX95" fmla="*/ 86737 w 6613649"/>
              <a:gd name="connsiteY95" fmla="*/ 4341664 h 5057846"/>
              <a:gd name="connsiteX96" fmla="*/ 173474 w 6613649"/>
              <a:gd name="connsiteY96" fmla="*/ 4428401 h 5057846"/>
              <a:gd name="connsiteX97" fmla="*/ 86737 w 6613649"/>
              <a:gd name="connsiteY97" fmla="*/ 4515138 h 5057846"/>
              <a:gd name="connsiteX98" fmla="*/ 0 w 6613649"/>
              <a:gd name="connsiteY98" fmla="*/ 4428401 h 5057846"/>
              <a:gd name="connsiteX99" fmla="*/ 86737 w 6613649"/>
              <a:gd name="connsiteY99" fmla="*/ 4341664 h 5057846"/>
              <a:gd name="connsiteX100" fmla="*/ 6526912 w 6613649"/>
              <a:gd name="connsiteY100" fmla="*/ 3798956 h 5057846"/>
              <a:gd name="connsiteX101" fmla="*/ 6613649 w 6613649"/>
              <a:gd name="connsiteY101" fmla="*/ 3885693 h 5057846"/>
              <a:gd name="connsiteX102" fmla="*/ 6526912 w 6613649"/>
              <a:gd name="connsiteY102" fmla="*/ 3972430 h 5057846"/>
              <a:gd name="connsiteX103" fmla="*/ 6440175 w 6613649"/>
              <a:gd name="connsiteY103" fmla="*/ 3885693 h 5057846"/>
              <a:gd name="connsiteX104" fmla="*/ 6526912 w 6613649"/>
              <a:gd name="connsiteY104" fmla="*/ 3798956 h 5057846"/>
              <a:gd name="connsiteX105" fmla="*/ 5811337 w 6613649"/>
              <a:gd name="connsiteY105" fmla="*/ 3798956 h 5057846"/>
              <a:gd name="connsiteX106" fmla="*/ 5898074 w 6613649"/>
              <a:gd name="connsiteY106" fmla="*/ 3885693 h 5057846"/>
              <a:gd name="connsiteX107" fmla="*/ 5811337 w 6613649"/>
              <a:gd name="connsiteY107" fmla="*/ 3972430 h 5057846"/>
              <a:gd name="connsiteX108" fmla="*/ 5724600 w 6613649"/>
              <a:gd name="connsiteY108" fmla="*/ 3885693 h 5057846"/>
              <a:gd name="connsiteX109" fmla="*/ 5811337 w 6613649"/>
              <a:gd name="connsiteY109" fmla="*/ 3798956 h 5057846"/>
              <a:gd name="connsiteX110" fmla="*/ 5095762 w 6613649"/>
              <a:gd name="connsiteY110" fmla="*/ 3798956 h 5057846"/>
              <a:gd name="connsiteX111" fmla="*/ 5182499 w 6613649"/>
              <a:gd name="connsiteY111" fmla="*/ 3885693 h 5057846"/>
              <a:gd name="connsiteX112" fmla="*/ 5095762 w 6613649"/>
              <a:gd name="connsiteY112" fmla="*/ 3972430 h 5057846"/>
              <a:gd name="connsiteX113" fmla="*/ 5009025 w 6613649"/>
              <a:gd name="connsiteY113" fmla="*/ 3885693 h 5057846"/>
              <a:gd name="connsiteX114" fmla="*/ 5095762 w 6613649"/>
              <a:gd name="connsiteY114" fmla="*/ 3798956 h 5057846"/>
              <a:gd name="connsiteX115" fmla="*/ 4380187 w 6613649"/>
              <a:gd name="connsiteY115" fmla="*/ 3798956 h 5057846"/>
              <a:gd name="connsiteX116" fmla="*/ 4466924 w 6613649"/>
              <a:gd name="connsiteY116" fmla="*/ 3885693 h 5057846"/>
              <a:gd name="connsiteX117" fmla="*/ 4380187 w 6613649"/>
              <a:gd name="connsiteY117" fmla="*/ 3972430 h 5057846"/>
              <a:gd name="connsiteX118" fmla="*/ 4293450 w 6613649"/>
              <a:gd name="connsiteY118" fmla="*/ 3885693 h 5057846"/>
              <a:gd name="connsiteX119" fmla="*/ 4380187 w 6613649"/>
              <a:gd name="connsiteY119" fmla="*/ 3798956 h 5057846"/>
              <a:gd name="connsiteX120" fmla="*/ 3664612 w 6613649"/>
              <a:gd name="connsiteY120" fmla="*/ 3798956 h 5057846"/>
              <a:gd name="connsiteX121" fmla="*/ 3751349 w 6613649"/>
              <a:gd name="connsiteY121" fmla="*/ 3885693 h 5057846"/>
              <a:gd name="connsiteX122" fmla="*/ 3664612 w 6613649"/>
              <a:gd name="connsiteY122" fmla="*/ 3972430 h 5057846"/>
              <a:gd name="connsiteX123" fmla="*/ 3577875 w 6613649"/>
              <a:gd name="connsiteY123" fmla="*/ 3885693 h 5057846"/>
              <a:gd name="connsiteX124" fmla="*/ 3664612 w 6613649"/>
              <a:gd name="connsiteY124" fmla="*/ 3798956 h 5057846"/>
              <a:gd name="connsiteX125" fmla="*/ 2949037 w 6613649"/>
              <a:gd name="connsiteY125" fmla="*/ 3798956 h 5057846"/>
              <a:gd name="connsiteX126" fmla="*/ 3035774 w 6613649"/>
              <a:gd name="connsiteY126" fmla="*/ 3885693 h 5057846"/>
              <a:gd name="connsiteX127" fmla="*/ 2949037 w 6613649"/>
              <a:gd name="connsiteY127" fmla="*/ 3972430 h 5057846"/>
              <a:gd name="connsiteX128" fmla="*/ 2862300 w 6613649"/>
              <a:gd name="connsiteY128" fmla="*/ 3885693 h 5057846"/>
              <a:gd name="connsiteX129" fmla="*/ 2949037 w 6613649"/>
              <a:gd name="connsiteY129" fmla="*/ 3798956 h 5057846"/>
              <a:gd name="connsiteX130" fmla="*/ 2233462 w 6613649"/>
              <a:gd name="connsiteY130" fmla="*/ 3798956 h 5057846"/>
              <a:gd name="connsiteX131" fmla="*/ 2320199 w 6613649"/>
              <a:gd name="connsiteY131" fmla="*/ 3885693 h 5057846"/>
              <a:gd name="connsiteX132" fmla="*/ 2233462 w 6613649"/>
              <a:gd name="connsiteY132" fmla="*/ 3972430 h 5057846"/>
              <a:gd name="connsiteX133" fmla="*/ 2146725 w 6613649"/>
              <a:gd name="connsiteY133" fmla="*/ 3885693 h 5057846"/>
              <a:gd name="connsiteX134" fmla="*/ 2233462 w 6613649"/>
              <a:gd name="connsiteY134" fmla="*/ 3798956 h 5057846"/>
              <a:gd name="connsiteX135" fmla="*/ 1517887 w 6613649"/>
              <a:gd name="connsiteY135" fmla="*/ 3798956 h 5057846"/>
              <a:gd name="connsiteX136" fmla="*/ 1604624 w 6613649"/>
              <a:gd name="connsiteY136" fmla="*/ 3885693 h 5057846"/>
              <a:gd name="connsiteX137" fmla="*/ 1517887 w 6613649"/>
              <a:gd name="connsiteY137" fmla="*/ 3972430 h 5057846"/>
              <a:gd name="connsiteX138" fmla="*/ 1431150 w 6613649"/>
              <a:gd name="connsiteY138" fmla="*/ 3885693 h 5057846"/>
              <a:gd name="connsiteX139" fmla="*/ 1517887 w 6613649"/>
              <a:gd name="connsiteY139" fmla="*/ 3798956 h 5057846"/>
              <a:gd name="connsiteX140" fmla="*/ 802312 w 6613649"/>
              <a:gd name="connsiteY140" fmla="*/ 3798956 h 5057846"/>
              <a:gd name="connsiteX141" fmla="*/ 889049 w 6613649"/>
              <a:gd name="connsiteY141" fmla="*/ 3885693 h 5057846"/>
              <a:gd name="connsiteX142" fmla="*/ 802312 w 6613649"/>
              <a:gd name="connsiteY142" fmla="*/ 3972430 h 5057846"/>
              <a:gd name="connsiteX143" fmla="*/ 715575 w 6613649"/>
              <a:gd name="connsiteY143" fmla="*/ 3885693 h 5057846"/>
              <a:gd name="connsiteX144" fmla="*/ 802312 w 6613649"/>
              <a:gd name="connsiteY144" fmla="*/ 3798956 h 5057846"/>
              <a:gd name="connsiteX145" fmla="*/ 86737 w 6613649"/>
              <a:gd name="connsiteY145" fmla="*/ 3798956 h 5057846"/>
              <a:gd name="connsiteX146" fmla="*/ 173474 w 6613649"/>
              <a:gd name="connsiteY146" fmla="*/ 3885693 h 5057846"/>
              <a:gd name="connsiteX147" fmla="*/ 86737 w 6613649"/>
              <a:gd name="connsiteY147" fmla="*/ 3972430 h 5057846"/>
              <a:gd name="connsiteX148" fmla="*/ 0 w 6613649"/>
              <a:gd name="connsiteY148" fmla="*/ 3885693 h 5057846"/>
              <a:gd name="connsiteX149" fmla="*/ 86737 w 6613649"/>
              <a:gd name="connsiteY149" fmla="*/ 3798956 h 5057846"/>
              <a:gd name="connsiteX150" fmla="*/ 6526912 w 6613649"/>
              <a:gd name="connsiteY150" fmla="*/ 3256248 h 5057846"/>
              <a:gd name="connsiteX151" fmla="*/ 6613649 w 6613649"/>
              <a:gd name="connsiteY151" fmla="*/ 3342985 h 5057846"/>
              <a:gd name="connsiteX152" fmla="*/ 6526912 w 6613649"/>
              <a:gd name="connsiteY152" fmla="*/ 3429722 h 5057846"/>
              <a:gd name="connsiteX153" fmla="*/ 6440175 w 6613649"/>
              <a:gd name="connsiteY153" fmla="*/ 3342985 h 5057846"/>
              <a:gd name="connsiteX154" fmla="*/ 6526912 w 6613649"/>
              <a:gd name="connsiteY154" fmla="*/ 3256248 h 5057846"/>
              <a:gd name="connsiteX155" fmla="*/ 5811337 w 6613649"/>
              <a:gd name="connsiteY155" fmla="*/ 3256248 h 5057846"/>
              <a:gd name="connsiteX156" fmla="*/ 5898074 w 6613649"/>
              <a:gd name="connsiteY156" fmla="*/ 3342985 h 5057846"/>
              <a:gd name="connsiteX157" fmla="*/ 5811337 w 6613649"/>
              <a:gd name="connsiteY157" fmla="*/ 3429722 h 5057846"/>
              <a:gd name="connsiteX158" fmla="*/ 5724600 w 6613649"/>
              <a:gd name="connsiteY158" fmla="*/ 3342985 h 5057846"/>
              <a:gd name="connsiteX159" fmla="*/ 5811337 w 6613649"/>
              <a:gd name="connsiteY159" fmla="*/ 3256248 h 5057846"/>
              <a:gd name="connsiteX160" fmla="*/ 5095762 w 6613649"/>
              <a:gd name="connsiteY160" fmla="*/ 3256248 h 5057846"/>
              <a:gd name="connsiteX161" fmla="*/ 5182499 w 6613649"/>
              <a:gd name="connsiteY161" fmla="*/ 3342985 h 5057846"/>
              <a:gd name="connsiteX162" fmla="*/ 5095762 w 6613649"/>
              <a:gd name="connsiteY162" fmla="*/ 3429722 h 5057846"/>
              <a:gd name="connsiteX163" fmla="*/ 5009025 w 6613649"/>
              <a:gd name="connsiteY163" fmla="*/ 3342985 h 5057846"/>
              <a:gd name="connsiteX164" fmla="*/ 5095762 w 6613649"/>
              <a:gd name="connsiteY164" fmla="*/ 3256248 h 5057846"/>
              <a:gd name="connsiteX165" fmla="*/ 4380187 w 6613649"/>
              <a:gd name="connsiteY165" fmla="*/ 3256248 h 5057846"/>
              <a:gd name="connsiteX166" fmla="*/ 4466924 w 6613649"/>
              <a:gd name="connsiteY166" fmla="*/ 3342985 h 5057846"/>
              <a:gd name="connsiteX167" fmla="*/ 4380187 w 6613649"/>
              <a:gd name="connsiteY167" fmla="*/ 3429722 h 5057846"/>
              <a:gd name="connsiteX168" fmla="*/ 4293450 w 6613649"/>
              <a:gd name="connsiteY168" fmla="*/ 3342985 h 5057846"/>
              <a:gd name="connsiteX169" fmla="*/ 4380187 w 6613649"/>
              <a:gd name="connsiteY169" fmla="*/ 3256248 h 5057846"/>
              <a:gd name="connsiteX170" fmla="*/ 3664612 w 6613649"/>
              <a:gd name="connsiteY170" fmla="*/ 3256248 h 5057846"/>
              <a:gd name="connsiteX171" fmla="*/ 3751349 w 6613649"/>
              <a:gd name="connsiteY171" fmla="*/ 3342985 h 5057846"/>
              <a:gd name="connsiteX172" fmla="*/ 3664612 w 6613649"/>
              <a:gd name="connsiteY172" fmla="*/ 3429722 h 5057846"/>
              <a:gd name="connsiteX173" fmla="*/ 3577875 w 6613649"/>
              <a:gd name="connsiteY173" fmla="*/ 3342985 h 5057846"/>
              <a:gd name="connsiteX174" fmla="*/ 3664612 w 6613649"/>
              <a:gd name="connsiteY174" fmla="*/ 3256248 h 5057846"/>
              <a:gd name="connsiteX175" fmla="*/ 2949037 w 6613649"/>
              <a:gd name="connsiteY175" fmla="*/ 3256248 h 5057846"/>
              <a:gd name="connsiteX176" fmla="*/ 3035774 w 6613649"/>
              <a:gd name="connsiteY176" fmla="*/ 3342985 h 5057846"/>
              <a:gd name="connsiteX177" fmla="*/ 2949037 w 6613649"/>
              <a:gd name="connsiteY177" fmla="*/ 3429722 h 5057846"/>
              <a:gd name="connsiteX178" fmla="*/ 2862300 w 6613649"/>
              <a:gd name="connsiteY178" fmla="*/ 3342985 h 5057846"/>
              <a:gd name="connsiteX179" fmla="*/ 2949037 w 6613649"/>
              <a:gd name="connsiteY179" fmla="*/ 3256248 h 5057846"/>
              <a:gd name="connsiteX180" fmla="*/ 2233462 w 6613649"/>
              <a:gd name="connsiteY180" fmla="*/ 3256248 h 5057846"/>
              <a:gd name="connsiteX181" fmla="*/ 2320199 w 6613649"/>
              <a:gd name="connsiteY181" fmla="*/ 3342985 h 5057846"/>
              <a:gd name="connsiteX182" fmla="*/ 2233462 w 6613649"/>
              <a:gd name="connsiteY182" fmla="*/ 3429722 h 5057846"/>
              <a:gd name="connsiteX183" fmla="*/ 2146725 w 6613649"/>
              <a:gd name="connsiteY183" fmla="*/ 3342985 h 5057846"/>
              <a:gd name="connsiteX184" fmla="*/ 2233462 w 6613649"/>
              <a:gd name="connsiteY184" fmla="*/ 3256248 h 5057846"/>
              <a:gd name="connsiteX185" fmla="*/ 1517887 w 6613649"/>
              <a:gd name="connsiteY185" fmla="*/ 3256248 h 5057846"/>
              <a:gd name="connsiteX186" fmla="*/ 1604624 w 6613649"/>
              <a:gd name="connsiteY186" fmla="*/ 3342985 h 5057846"/>
              <a:gd name="connsiteX187" fmla="*/ 1517887 w 6613649"/>
              <a:gd name="connsiteY187" fmla="*/ 3429722 h 5057846"/>
              <a:gd name="connsiteX188" fmla="*/ 1431150 w 6613649"/>
              <a:gd name="connsiteY188" fmla="*/ 3342985 h 5057846"/>
              <a:gd name="connsiteX189" fmla="*/ 1517887 w 6613649"/>
              <a:gd name="connsiteY189" fmla="*/ 3256248 h 5057846"/>
              <a:gd name="connsiteX190" fmla="*/ 802312 w 6613649"/>
              <a:gd name="connsiteY190" fmla="*/ 3256248 h 5057846"/>
              <a:gd name="connsiteX191" fmla="*/ 889049 w 6613649"/>
              <a:gd name="connsiteY191" fmla="*/ 3342985 h 5057846"/>
              <a:gd name="connsiteX192" fmla="*/ 802312 w 6613649"/>
              <a:gd name="connsiteY192" fmla="*/ 3429722 h 5057846"/>
              <a:gd name="connsiteX193" fmla="*/ 715575 w 6613649"/>
              <a:gd name="connsiteY193" fmla="*/ 3342985 h 5057846"/>
              <a:gd name="connsiteX194" fmla="*/ 802312 w 6613649"/>
              <a:gd name="connsiteY194" fmla="*/ 3256248 h 5057846"/>
              <a:gd name="connsiteX195" fmla="*/ 86737 w 6613649"/>
              <a:gd name="connsiteY195" fmla="*/ 3256248 h 5057846"/>
              <a:gd name="connsiteX196" fmla="*/ 173474 w 6613649"/>
              <a:gd name="connsiteY196" fmla="*/ 3342985 h 5057846"/>
              <a:gd name="connsiteX197" fmla="*/ 86737 w 6613649"/>
              <a:gd name="connsiteY197" fmla="*/ 3429722 h 5057846"/>
              <a:gd name="connsiteX198" fmla="*/ 0 w 6613649"/>
              <a:gd name="connsiteY198" fmla="*/ 3342985 h 5057846"/>
              <a:gd name="connsiteX199" fmla="*/ 86737 w 6613649"/>
              <a:gd name="connsiteY199" fmla="*/ 3256248 h 5057846"/>
              <a:gd name="connsiteX200" fmla="*/ 6526912 w 6613649"/>
              <a:gd name="connsiteY200" fmla="*/ 2713540 h 5057846"/>
              <a:gd name="connsiteX201" fmla="*/ 6613649 w 6613649"/>
              <a:gd name="connsiteY201" fmla="*/ 2800277 h 5057846"/>
              <a:gd name="connsiteX202" fmla="*/ 6526912 w 6613649"/>
              <a:gd name="connsiteY202" fmla="*/ 2887014 h 5057846"/>
              <a:gd name="connsiteX203" fmla="*/ 6440175 w 6613649"/>
              <a:gd name="connsiteY203" fmla="*/ 2800277 h 5057846"/>
              <a:gd name="connsiteX204" fmla="*/ 6526912 w 6613649"/>
              <a:gd name="connsiteY204" fmla="*/ 2713540 h 5057846"/>
              <a:gd name="connsiteX205" fmla="*/ 5811337 w 6613649"/>
              <a:gd name="connsiteY205" fmla="*/ 2713540 h 5057846"/>
              <a:gd name="connsiteX206" fmla="*/ 5898074 w 6613649"/>
              <a:gd name="connsiteY206" fmla="*/ 2800277 h 5057846"/>
              <a:gd name="connsiteX207" fmla="*/ 5811337 w 6613649"/>
              <a:gd name="connsiteY207" fmla="*/ 2887014 h 5057846"/>
              <a:gd name="connsiteX208" fmla="*/ 5724600 w 6613649"/>
              <a:gd name="connsiteY208" fmla="*/ 2800277 h 5057846"/>
              <a:gd name="connsiteX209" fmla="*/ 5811337 w 6613649"/>
              <a:gd name="connsiteY209" fmla="*/ 2713540 h 5057846"/>
              <a:gd name="connsiteX210" fmla="*/ 5095762 w 6613649"/>
              <a:gd name="connsiteY210" fmla="*/ 2713540 h 5057846"/>
              <a:gd name="connsiteX211" fmla="*/ 5182499 w 6613649"/>
              <a:gd name="connsiteY211" fmla="*/ 2800277 h 5057846"/>
              <a:gd name="connsiteX212" fmla="*/ 5095762 w 6613649"/>
              <a:gd name="connsiteY212" fmla="*/ 2887014 h 5057846"/>
              <a:gd name="connsiteX213" fmla="*/ 5009025 w 6613649"/>
              <a:gd name="connsiteY213" fmla="*/ 2800277 h 5057846"/>
              <a:gd name="connsiteX214" fmla="*/ 5095762 w 6613649"/>
              <a:gd name="connsiteY214" fmla="*/ 2713540 h 5057846"/>
              <a:gd name="connsiteX215" fmla="*/ 4380187 w 6613649"/>
              <a:gd name="connsiteY215" fmla="*/ 2713540 h 5057846"/>
              <a:gd name="connsiteX216" fmla="*/ 4466924 w 6613649"/>
              <a:gd name="connsiteY216" fmla="*/ 2800277 h 5057846"/>
              <a:gd name="connsiteX217" fmla="*/ 4380187 w 6613649"/>
              <a:gd name="connsiteY217" fmla="*/ 2887014 h 5057846"/>
              <a:gd name="connsiteX218" fmla="*/ 4293450 w 6613649"/>
              <a:gd name="connsiteY218" fmla="*/ 2800277 h 5057846"/>
              <a:gd name="connsiteX219" fmla="*/ 4380187 w 6613649"/>
              <a:gd name="connsiteY219" fmla="*/ 2713540 h 5057846"/>
              <a:gd name="connsiteX220" fmla="*/ 3664612 w 6613649"/>
              <a:gd name="connsiteY220" fmla="*/ 2713540 h 5057846"/>
              <a:gd name="connsiteX221" fmla="*/ 3751349 w 6613649"/>
              <a:gd name="connsiteY221" fmla="*/ 2800277 h 5057846"/>
              <a:gd name="connsiteX222" fmla="*/ 3664612 w 6613649"/>
              <a:gd name="connsiteY222" fmla="*/ 2887014 h 5057846"/>
              <a:gd name="connsiteX223" fmla="*/ 3577875 w 6613649"/>
              <a:gd name="connsiteY223" fmla="*/ 2800277 h 5057846"/>
              <a:gd name="connsiteX224" fmla="*/ 3664612 w 6613649"/>
              <a:gd name="connsiteY224" fmla="*/ 2713540 h 5057846"/>
              <a:gd name="connsiteX225" fmla="*/ 2949037 w 6613649"/>
              <a:gd name="connsiteY225" fmla="*/ 2713540 h 5057846"/>
              <a:gd name="connsiteX226" fmla="*/ 3035774 w 6613649"/>
              <a:gd name="connsiteY226" fmla="*/ 2800277 h 5057846"/>
              <a:gd name="connsiteX227" fmla="*/ 2949037 w 6613649"/>
              <a:gd name="connsiteY227" fmla="*/ 2887014 h 5057846"/>
              <a:gd name="connsiteX228" fmla="*/ 2862300 w 6613649"/>
              <a:gd name="connsiteY228" fmla="*/ 2800277 h 5057846"/>
              <a:gd name="connsiteX229" fmla="*/ 2949037 w 6613649"/>
              <a:gd name="connsiteY229" fmla="*/ 2713540 h 5057846"/>
              <a:gd name="connsiteX230" fmla="*/ 2233462 w 6613649"/>
              <a:gd name="connsiteY230" fmla="*/ 2713540 h 5057846"/>
              <a:gd name="connsiteX231" fmla="*/ 2320199 w 6613649"/>
              <a:gd name="connsiteY231" fmla="*/ 2800277 h 5057846"/>
              <a:gd name="connsiteX232" fmla="*/ 2233462 w 6613649"/>
              <a:gd name="connsiteY232" fmla="*/ 2887014 h 5057846"/>
              <a:gd name="connsiteX233" fmla="*/ 2146725 w 6613649"/>
              <a:gd name="connsiteY233" fmla="*/ 2800277 h 5057846"/>
              <a:gd name="connsiteX234" fmla="*/ 2233462 w 6613649"/>
              <a:gd name="connsiteY234" fmla="*/ 2713540 h 5057846"/>
              <a:gd name="connsiteX235" fmla="*/ 1517887 w 6613649"/>
              <a:gd name="connsiteY235" fmla="*/ 2713540 h 5057846"/>
              <a:gd name="connsiteX236" fmla="*/ 1604624 w 6613649"/>
              <a:gd name="connsiteY236" fmla="*/ 2800277 h 5057846"/>
              <a:gd name="connsiteX237" fmla="*/ 1517887 w 6613649"/>
              <a:gd name="connsiteY237" fmla="*/ 2887014 h 5057846"/>
              <a:gd name="connsiteX238" fmla="*/ 1431150 w 6613649"/>
              <a:gd name="connsiteY238" fmla="*/ 2800277 h 5057846"/>
              <a:gd name="connsiteX239" fmla="*/ 1517887 w 6613649"/>
              <a:gd name="connsiteY239" fmla="*/ 2713540 h 5057846"/>
              <a:gd name="connsiteX240" fmla="*/ 802312 w 6613649"/>
              <a:gd name="connsiteY240" fmla="*/ 2713540 h 5057846"/>
              <a:gd name="connsiteX241" fmla="*/ 889049 w 6613649"/>
              <a:gd name="connsiteY241" fmla="*/ 2800277 h 5057846"/>
              <a:gd name="connsiteX242" fmla="*/ 802312 w 6613649"/>
              <a:gd name="connsiteY242" fmla="*/ 2887014 h 5057846"/>
              <a:gd name="connsiteX243" fmla="*/ 715575 w 6613649"/>
              <a:gd name="connsiteY243" fmla="*/ 2800277 h 5057846"/>
              <a:gd name="connsiteX244" fmla="*/ 802312 w 6613649"/>
              <a:gd name="connsiteY244" fmla="*/ 2713540 h 5057846"/>
              <a:gd name="connsiteX245" fmla="*/ 86737 w 6613649"/>
              <a:gd name="connsiteY245" fmla="*/ 2713540 h 5057846"/>
              <a:gd name="connsiteX246" fmla="*/ 173474 w 6613649"/>
              <a:gd name="connsiteY246" fmla="*/ 2800277 h 5057846"/>
              <a:gd name="connsiteX247" fmla="*/ 86737 w 6613649"/>
              <a:gd name="connsiteY247" fmla="*/ 2887014 h 5057846"/>
              <a:gd name="connsiteX248" fmla="*/ 0 w 6613649"/>
              <a:gd name="connsiteY248" fmla="*/ 2800277 h 5057846"/>
              <a:gd name="connsiteX249" fmla="*/ 86737 w 6613649"/>
              <a:gd name="connsiteY249" fmla="*/ 2713540 h 5057846"/>
              <a:gd name="connsiteX250" fmla="*/ 6526912 w 6613649"/>
              <a:gd name="connsiteY250" fmla="*/ 2170832 h 5057846"/>
              <a:gd name="connsiteX251" fmla="*/ 6613649 w 6613649"/>
              <a:gd name="connsiteY251" fmla="*/ 2257569 h 5057846"/>
              <a:gd name="connsiteX252" fmla="*/ 6526912 w 6613649"/>
              <a:gd name="connsiteY252" fmla="*/ 2344306 h 5057846"/>
              <a:gd name="connsiteX253" fmla="*/ 6440175 w 6613649"/>
              <a:gd name="connsiteY253" fmla="*/ 2257569 h 5057846"/>
              <a:gd name="connsiteX254" fmla="*/ 6526912 w 6613649"/>
              <a:gd name="connsiteY254" fmla="*/ 2170832 h 5057846"/>
              <a:gd name="connsiteX255" fmla="*/ 5811337 w 6613649"/>
              <a:gd name="connsiteY255" fmla="*/ 2170832 h 5057846"/>
              <a:gd name="connsiteX256" fmla="*/ 5898074 w 6613649"/>
              <a:gd name="connsiteY256" fmla="*/ 2257569 h 5057846"/>
              <a:gd name="connsiteX257" fmla="*/ 5811337 w 6613649"/>
              <a:gd name="connsiteY257" fmla="*/ 2344306 h 5057846"/>
              <a:gd name="connsiteX258" fmla="*/ 5724600 w 6613649"/>
              <a:gd name="connsiteY258" fmla="*/ 2257569 h 5057846"/>
              <a:gd name="connsiteX259" fmla="*/ 5811337 w 6613649"/>
              <a:gd name="connsiteY259" fmla="*/ 2170832 h 5057846"/>
              <a:gd name="connsiteX260" fmla="*/ 5095762 w 6613649"/>
              <a:gd name="connsiteY260" fmla="*/ 2170832 h 5057846"/>
              <a:gd name="connsiteX261" fmla="*/ 5182499 w 6613649"/>
              <a:gd name="connsiteY261" fmla="*/ 2257569 h 5057846"/>
              <a:gd name="connsiteX262" fmla="*/ 5095762 w 6613649"/>
              <a:gd name="connsiteY262" fmla="*/ 2344306 h 5057846"/>
              <a:gd name="connsiteX263" fmla="*/ 5009025 w 6613649"/>
              <a:gd name="connsiteY263" fmla="*/ 2257569 h 5057846"/>
              <a:gd name="connsiteX264" fmla="*/ 5095762 w 6613649"/>
              <a:gd name="connsiteY264" fmla="*/ 2170832 h 5057846"/>
              <a:gd name="connsiteX265" fmla="*/ 4380187 w 6613649"/>
              <a:gd name="connsiteY265" fmla="*/ 2170832 h 5057846"/>
              <a:gd name="connsiteX266" fmla="*/ 4466924 w 6613649"/>
              <a:gd name="connsiteY266" fmla="*/ 2257569 h 5057846"/>
              <a:gd name="connsiteX267" fmla="*/ 4380187 w 6613649"/>
              <a:gd name="connsiteY267" fmla="*/ 2344306 h 5057846"/>
              <a:gd name="connsiteX268" fmla="*/ 4293450 w 6613649"/>
              <a:gd name="connsiteY268" fmla="*/ 2257569 h 5057846"/>
              <a:gd name="connsiteX269" fmla="*/ 4380187 w 6613649"/>
              <a:gd name="connsiteY269" fmla="*/ 2170832 h 5057846"/>
              <a:gd name="connsiteX270" fmla="*/ 3664612 w 6613649"/>
              <a:gd name="connsiteY270" fmla="*/ 2170832 h 5057846"/>
              <a:gd name="connsiteX271" fmla="*/ 3751349 w 6613649"/>
              <a:gd name="connsiteY271" fmla="*/ 2257569 h 5057846"/>
              <a:gd name="connsiteX272" fmla="*/ 3664612 w 6613649"/>
              <a:gd name="connsiteY272" fmla="*/ 2344306 h 5057846"/>
              <a:gd name="connsiteX273" fmla="*/ 3577875 w 6613649"/>
              <a:gd name="connsiteY273" fmla="*/ 2257569 h 5057846"/>
              <a:gd name="connsiteX274" fmla="*/ 3664612 w 6613649"/>
              <a:gd name="connsiteY274" fmla="*/ 2170832 h 5057846"/>
              <a:gd name="connsiteX275" fmla="*/ 2949037 w 6613649"/>
              <a:gd name="connsiteY275" fmla="*/ 2170832 h 5057846"/>
              <a:gd name="connsiteX276" fmla="*/ 3035774 w 6613649"/>
              <a:gd name="connsiteY276" fmla="*/ 2257569 h 5057846"/>
              <a:gd name="connsiteX277" fmla="*/ 2949037 w 6613649"/>
              <a:gd name="connsiteY277" fmla="*/ 2344306 h 5057846"/>
              <a:gd name="connsiteX278" fmla="*/ 2862300 w 6613649"/>
              <a:gd name="connsiteY278" fmla="*/ 2257569 h 5057846"/>
              <a:gd name="connsiteX279" fmla="*/ 2949037 w 6613649"/>
              <a:gd name="connsiteY279" fmla="*/ 2170832 h 5057846"/>
              <a:gd name="connsiteX280" fmla="*/ 2233462 w 6613649"/>
              <a:gd name="connsiteY280" fmla="*/ 2170832 h 5057846"/>
              <a:gd name="connsiteX281" fmla="*/ 2320199 w 6613649"/>
              <a:gd name="connsiteY281" fmla="*/ 2257569 h 5057846"/>
              <a:gd name="connsiteX282" fmla="*/ 2233462 w 6613649"/>
              <a:gd name="connsiteY282" fmla="*/ 2344306 h 5057846"/>
              <a:gd name="connsiteX283" fmla="*/ 2146725 w 6613649"/>
              <a:gd name="connsiteY283" fmla="*/ 2257569 h 5057846"/>
              <a:gd name="connsiteX284" fmla="*/ 2233462 w 6613649"/>
              <a:gd name="connsiteY284" fmla="*/ 2170832 h 5057846"/>
              <a:gd name="connsiteX285" fmla="*/ 1517887 w 6613649"/>
              <a:gd name="connsiteY285" fmla="*/ 2170832 h 5057846"/>
              <a:gd name="connsiteX286" fmla="*/ 1604624 w 6613649"/>
              <a:gd name="connsiteY286" fmla="*/ 2257569 h 5057846"/>
              <a:gd name="connsiteX287" fmla="*/ 1517887 w 6613649"/>
              <a:gd name="connsiteY287" fmla="*/ 2344306 h 5057846"/>
              <a:gd name="connsiteX288" fmla="*/ 1431150 w 6613649"/>
              <a:gd name="connsiteY288" fmla="*/ 2257569 h 5057846"/>
              <a:gd name="connsiteX289" fmla="*/ 1517887 w 6613649"/>
              <a:gd name="connsiteY289" fmla="*/ 2170832 h 5057846"/>
              <a:gd name="connsiteX290" fmla="*/ 802312 w 6613649"/>
              <a:gd name="connsiteY290" fmla="*/ 2170832 h 5057846"/>
              <a:gd name="connsiteX291" fmla="*/ 889049 w 6613649"/>
              <a:gd name="connsiteY291" fmla="*/ 2257569 h 5057846"/>
              <a:gd name="connsiteX292" fmla="*/ 802312 w 6613649"/>
              <a:gd name="connsiteY292" fmla="*/ 2344306 h 5057846"/>
              <a:gd name="connsiteX293" fmla="*/ 715575 w 6613649"/>
              <a:gd name="connsiteY293" fmla="*/ 2257569 h 5057846"/>
              <a:gd name="connsiteX294" fmla="*/ 802312 w 6613649"/>
              <a:gd name="connsiteY294" fmla="*/ 2170832 h 5057846"/>
              <a:gd name="connsiteX295" fmla="*/ 86737 w 6613649"/>
              <a:gd name="connsiteY295" fmla="*/ 2170832 h 5057846"/>
              <a:gd name="connsiteX296" fmla="*/ 173474 w 6613649"/>
              <a:gd name="connsiteY296" fmla="*/ 2257569 h 5057846"/>
              <a:gd name="connsiteX297" fmla="*/ 86737 w 6613649"/>
              <a:gd name="connsiteY297" fmla="*/ 2344306 h 5057846"/>
              <a:gd name="connsiteX298" fmla="*/ 0 w 6613649"/>
              <a:gd name="connsiteY298" fmla="*/ 2257569 h 5057846"/>
              <a:gd name="connsiteX299" fmla="*/ 86737 w 6613649"/>
              <a:gd name="connsiteY299" fmla="*/ 2170832 h 5057846"/>
              <a:gd name="connsiteX300" fmla="*/ 6526912 w 6613649"/>
              <a:gd name="connsiteY300" fmla="*/ 1628124 h 5057846"/>
              <a:gd name="connsiteX301" fmla="*/ 6613649 w 6613649"/>
              <a:gd name="connsiteY301" fmla="*/ 1714861 h 5057846"/>
              <a:gd name="connsiteX302" fmla="*/ 6526912 w 6613649"/>
              <a:gd name="connsiteY302" fmla="*/ 1801598 h 5057846"/>
              <a:gd name="connsiteX303" fmla="*/ 6440175 w 6613649"/>
              <a:gd name="connsiteY303" fmla="*/ 1714861 h 5057846"/>
              <a:gd name="connsiteX304" fmla="*/ 6526912 w 6613649"/>
              <a:gd name="connsiteY304" fmla="*/ 1628124 h 5057846"/>
              <a:gd name="connsiteX305" fmla="*/ 5811337 w 6613649"/>
              <a:gd name="connsiteY305" fmla="*/ 1628124 h 5057846"/>
              <a:gd name="connsiteX306" fmla="*/ 5898074 w 6613649"/>
              <a:gd name="connsiteY306" fmla="*/ 1714861 h 5057846"/>
              <a:gd name="connsiteX307" fmla="*/ 5811337 w 6613649"/>
              <a:gd name="connsiteY307" fmla="*/ 1801598 h 5057846"/>
              <a:gd name="connsiteX308" fmla="*/ 5724600 w 6613649"/>
              <a:gd name="connsiteY308" fmla="*/ 1714861 h 5057846"/>
              <a:gd name="connsiteX309" fmla="*/ 5811337 w 6613649"/>
              <a:gd name="connsiteY309" fmla="*/ 1628124 h 5057846"/>
              <a:gd name="connsiteX310" fmla="*/ 5095762 w 6613649"/>
              <a:gd name="connsiteY310" fmla="*/ 1628124 h 5057846"/>
              <a:gd name="connsiteX311" fmla="*/ 5182499 w 6613649"/>
              <a:gd name="connsiteY311" fmla="*/ 1714861 h 5057846"/>
              <a:gd name="connsiteX312" fmla="*/ 5095762 w 6613649"/>
              <a:gd name="connsiteY312" fmla="*/ 1801598 h 5057846"/>
              <a:gd name="connsiteX313" fmla="*/ 5009025 w 6613649"/>
              <a:gd name="connsiteY313" fmla="*/ 1714861 h 5057846"/>
              <a:gd name="connsiteX314" fmla="*/ 5095762 w 6613649"/>
              <a:gd name="connsiteY314" fmla="*/ 1628124 h 5057846"/>
              <a:gd name="connsiteX315" fmla="*/ 4380187 w 6613649"/>
              <a:gd name="connsiteY315" fmla="*/ 1628124 h 5057846"/>
              <a:gd name="connsiteX316" fmla="*/ 4466924 w 6613649"/>
              <a:gd name="connsiteY316" fmla="*/ 1714861 h 5057846"/>
              <a:gd name="connsiteX317" fmla="*/ 4380187 w 6613649"/>
              <a:gd name="connsiteY317" fmla="*/ 1801598 h 5057846"/>
              <a:gd name="connsiteX318" fmla="*/ 4293450 w 6613649"/>
              <a:gd name="connsiteY318" fmla="*/ 1714861 h 5057846"/>
              <a:gd name="connsiteX319" fmla="*/ 4380187 w 6613649"/>
              <a:gd name="connsiteY319" fmla="*/ 1628124 h 5057846"/>
              <a:gd name="connsiteX320" fmla="*/ 3664612 w 6613649"/>
              <a:gd name="connsiteY320" fmla="*/ 1628124 h 5057846"/>
              <a:gd name="connsiteX321" fmla="*/ 3751349 w 6613649"/>
              <a:gd name="connsiteY321" fmla="*/ 1714861 h 5057846"/>
              <a:gd name="connsiteX322" fmla="*/ 3664612 w 6613649"/>
              <a:gd name="connsiteY322" fmla="*/ 1801598 h 5057846"/>
              <a:gd name="connsiteX323" fmla="*/ 3577875 w 6613649"/>
              <a:gd name="connsiteY323" fmla="*/ 1714861 h 5057846"/>
              <a:gd name="connsiteX324" fmla="*/ 3664612 w 6613649"/>
              <a:gd name="connsiteY324" fmla="*/ 1628124 h 5057846"/>
              <a:gd name="connsiteX325" fmla="*/ 2949037 w 6613649"/>
              <a:gd name="connsiteY325" fmla="*/ 1628124 h 5057846"/>
              <a:gd name="connsiteX326" fmla="*/ 3035774 w 6613649"/>
              <a:gd name="connsiteY326" fmla="*/ 1714861 h 5057846"/>
              <a:gd name="connsiteX327" fmla="*/ 2949037 w 6613649"/>
              <a:gd name="connsiteY327" fmla="*/ 1801598 h 5057846"/>
              <a:gd name="connsiteX328" fmla="*/ 2862300 w 6613649"/>
              <a:gd name="connsiteY328" fmla="*/ 1714861 h 5057846"/>
              <a:gd name="connsiteX329" fmla="*/ 2949037 w 6613649"/>
              <a:gd name="connsiteY329" fmla="*/ 1628124 h 5057846"/>
              <a:gd name="connsiteX330" fmla="*/ 2233462 w 6613649"/>
              <a:gd name="connsiteY330" fmla="*/ 1628124 h 5057846"/>
              <a:gd name="connsiteX331" fmla="*/ 2320199 w 6613649"/>
              <a:gd name="connsiteY331" fmla="*/ 1714861 h 5057846"/>
              <a:gd name="connsiteX332" fmla="*/ 2233462 w 6613649"/>
              <a:gd name="connsiteY332" fmla="*/ 1801598 h 5057846"/>
              <a:gd name="connsiteX333" fmla="*/ 2146725 w 6613649"/>
              <a:gd name="connsiteY333" fmla="*/ 1714861 h 5057846"/>
              <a:gd name="connsiteX334" fmla="*/ 2233462 w 6613649"/>
              <a:gd name="connsiteY334" fmla="*/ 1628124 h 5057846"/>
              <a:gd name="connsiteX335" fmla="*/ 1517887 w 6613649"/>
              <a:gd name="connsiteY335" fmla="*/ 1628124 h 5057846"/>
              <a:gd name="connsiteX336" fmla="*/ 1604624 w 6613649"/>
              <a:gd name="connsiteY336" fmla="*/ 1714861 h 5057846"/>
              <a:gd name="connsiteX337" fmla="*/ 1517887 w 6613649"/>
              <a:gd name="connsiteY337" fmla="*/ 1801598 h 5057846"/>
              <a:gd name="connsiteX338" fmla="*/ 1431150 w 6613649"/>
              <a:gd name="connsiteY338" fmla="*/ 1714861 h 5057846"/>
              <a:gd name="connsiteX339" fmla="*/ 1517887 w 6613649"/>
              <a:gd name="connsiteY339" fmla="*/ 1628124 h 5057846"/>
              <a:gd name="connsiteX340" fmla="*/ 802312 w 6613649"/>
              <a:gd name="connsiteY340" fmla="*/ 1628124 h 5057846"/>
              <a:gd name="connsiteX341" fmla="*/ 889049 w 6613649"/>
              <a:gd name="connsiteY341" fmla="*/ 1714861 h 5057846"/>
              <a:gd name="connsiteX342" fmla="*/ 802312 w 6613649"/>
              <a:gd name="connsiteY342" fmla="*/ 1801598 h 5057846"/>
              <a:gd name="connsiteX343" fmla="*/ 715575 w 6613649"/>
              <a:gd name="connsiteY343" fmla="*/ 1714861 h 5057846"/>
              <a:gd name="connsiteX344" fmla="*/ 802312 w 6613649"/>
              <a:gd name="connsiteY344" fmla="*/ 1628124 h 5057846"/>
              <a:gd name="connsiteX345" fmla="*/ 86737 w 6613649"/>
              <a:gd name="connsiteY345" fmla="*/ 1628124 h 5057846"/>
              <a:gd name="connsiteX346" fmla="*/ 173474 w 6613649"/>
              <a:gd name="connsiteY346" fmla="*/ 1714861 h 5057846"/>
              <a:gd name="connsiteX347" fmla="*/ 86737 w 6613649"/>
              <a:gd name="connsiteY347" fmla="*/ 1801598 h 5057846"/>
              <a:gd name="connsiteX348" fmla="*/ 0 w 6613649"/>
              <a:gd name="connsiteY348" fmla="*/ 1714861 h 5057846"/>
              <a:gd name="connsiteX349" fmla="*/ 86737 w 6613649"/>
              <a:gd name="connsiteY349" fmla="*/ 1628124 h 5057846"/>
              <a:gd name="connsiteX350" fmla="*/ 6526912 w 6613649"/>
              <a:gd name="connsiteY350" fmla="*/ 1085416 h 5057846"/>
              <a:gd name="connsiteX351" fmla="*/ 6613649 w 6613649"/>
              <a:gd name="connsiteY351" fmla="*/ 1172153 h 5057846"/>
              <a:gd name="connsiteX352" fmla="*/ 6526912 w 6613649"/>
              <a:gd name="connsiteY352" fmla="*/ 1258890 h 5057846"/>
              <a:gd name="connsiteX353" fmla="*/ 6440175 w 6613649"/>
              <a:gd name="connsiteY353" fmla="*/ 1172153 h 5057846"/>
              <a:gd name="connsiteX354" fmla="*/ 6526912 w 6613649"/>
              <a:gd name="connsiteY354" fmla="*/ 1085416 h 5057846"/>
              <a:gd name="connsiteX355" fmla="*/ 5811337 w 6613649"/>
              <a:gd name="connsiteY355" fmla="*/ 1085416 h 5057846"/>
              <a:gd name="connsiteX356" fmla="*/ 5898074 w 6613649"/>
              <a:gd name="connsiteY356" fmla="*/ 1172153 h 5057846"/>
              <a:gd name="connsiteX357" fmla="*/ 5811337 w 6613649"/>
              <a:gd name="connsiteY357" fmla="*/ 1258890 h 5057846"/>
              <a:gd name="connsiteX358" fmla="*/ 5724600 w 6613649"/>
              <a:gd name="connsiteY358" fmla="*/ 1172153 h 5057846"/>
              <a:gd name="connsiteX359" fmla="*/ 5811337 w 6613649"/>
              <a:gd name="connsiteY359" fmla="*/ 1085416 h 5057846"/>
              <a:gd name="connsiteX360" fmla="*/ 5095762 w 6613649"/>
              <a:gd name="connsiteY360" fmla="*/ 1085416 h 5057846"/>
              <a:gd name="connsiteX361" fmla="*/ 5182499 w 6613649"/>
              <a:gd name="connsiteY361" fmla="*/ 1172153 h 5057846"/>
              <a:gd name="connsiteX362" fmla="*/ 5095762 w 6613649"/>
              <a:gd name="connsiteY362" fmla="*/ 1258890 h 5057846"/>
              <a:gd name="connsiteX363" fmla="*/ 5009025 w 6613649"/>
              <a:gd name="connsiteY363" fmla="*/ 1172153 h 5057846"/>
              <a:gd name="connsiteX364" fmla="*/ 5095762 w 6613649"/>
              <a:gd name="connsiteY364" fmla="*/ 1085416 h 5057846"/>
              <a:gd name="connsiteX365" fmla="*/ 4380187 w 6613649"/>
              <a:gd name="connsiteY365" fmla="*/ 1085416 h 5057846"/>
              <a:gd name="connsiteX366" fmla="*/ 4466924 w 6613649"/>
              <a:gd name="connsiteY366" fmla="*/ 1172153 h 5057846"/>
              <a:gd name="connsiteX367" fmla="*/ 4380187 w 6613649"/>
              <a:gd name="connsiteY367" fmla="*/ 1258890 h 5057846"/>
              <a:gd name="connsiteX368" fmla="*/ 4293450 w 6613649"/>
              <a:gd name="connsiteY368" fmla="*/ 1172153 h 5057846"/>
              <a:gd name="connsiteX369" fmla="*/ 4380187 w 6613649"/>
              <a:gd name="connsiteY369" fmla="*/ 1085416 h 5057846"/>
              <a:gd name="connsiteX370" fmla="*/ 3664612 w 6613649"/>
              <a:gd name="connsiteY370" fmla="*/ 1085416 h 5057846"/>
              <a:gd name="connsiteX371" fmla="*/ 3751349 w 6613649"/>
              <a:gd name="connsiteY371" fmla="*/ 1172153 h 5057846"/>
              <a:gd name="connsiteX372" fmla="*/ 3664612 w 6613649"/>
              <a:gd name="connsiteY372" fmla="*/ 1258890 h 5057846"/>
              <a:gd name="connsiteX373" fmla="*/ 3577875 w 6613649"/>
              <a:gd name="connsiteY373" fmla="*/ 1172153 h 5057846"/>
              <a:gd name="connsiteX374" fmla="*/ 3664612 w 6613649"/>
              <a:gd name="connsiteY374" fmla="*/ 1085416 h 5057846"/>
              <a:gd name="connsiteX375" fmla="*/ 2949037 w 6613649"/>
              <a:gd name="connsiteY375" fmla="*/ 1085416 h 5057846"/>
              <a:gd name="connsiteX376" fmla="*/ 3035774 w 6613649"/>
              <a:gd name="connsiteY376" fmla="*/ 1172153 h 5057846"/>
              <a:gd name="connsiteX377" fmla="*/ 2949037 w 6613649"/>
              <a:gd name="connsiteY377" fmla="*/ 1258890 h 5057846"/>
              <a:gd name="connsiteX378" fmla="*/ 2862300 w 6613649"/>
              <a:gd name="connsiteY378" fmla="*/ 1172153 h 5057846"/>
              <a:gd name="connsiteX379" fmla="*/ 2949037 w 6613649"/>
              <a:gd name="connsiteY379" fmla="*/ 1085416 h 5057846"/>
              <a:gd name="connsiteX380" fmla="*/ 2233462 w 6613649"/>
              <a:gd name="connsiteY380" fmla="*/ 1085416 h 5057846"/>
              <a:gd name="connsiteX381" fmla="*/ 2320199 w 6613649"/>
              <a:gd name="connsiteY381" fmla="*/ 1172153 h 5057846"/>
              <a:gd name="connsiteX382" fmla="*/ 2233462 w 6613649"/>
              <a:gd name="connsiteY382" fmla="*/ 1258890 h 5057846"/>
              <a:gd name="connsiteX383" fmla="*/ 2146725 w 6613649"/>
              <a:gd name="connsiteY383" fmla="*/ 1172153 h 5057846"/>
              <a:gd name="connsiteX384" fmla="*/ 2233462 w 6613649"/>
              <a:gd name="connsiteY384" fmla="*/ 1085416 h 5057846"/>
              <a:gd name="connsiteX385" fmla="*/ 1517887 w 6613649"/>
              <a:gd name="connsiteY385" fmla="*/ 1085416 h 5057846"/>
              <a:gd name="connsiteX386" fmla="*/ 1604624 w 6613649"/>
              <a:gd name="connsiteY386" fmla="*/ 1172153 h 5057846"/>
              <a:gd name="connsiteX387" fmla="*/ 1517887 w 6613649"/>
              <a:gd name="connsiteY387" fmla="*/ 1258890 h 5057846"/>
              <a:gd name="connsiteX388" fmla="*/ 1431150 w 6613649"/>
              <a:gd name="connsiteY388" fmla="*/ 1172153 h 5057846"/>
              <a:gd name="connsiteX389" fmla="*/ 1517887 w 6613649"/>
              <a:gd name="connsiteY389" fmla="*/ 1085416 h 5057846"/>
              <a:gd name="connsiteX390" fmla="*/ 802312 w 6613649"/>
              <a:gd name="connsiteY390" fmla="*/ 1085416 h 5057846"/>
              <a:gd name="connsiteX391" fmla="*/ 889049 w 6613649"/>
              <a:gd name="connsiteY391" fmla="*/ 1172153 h 5057846"/>
              <a:gd name="connsiteX392" fmla="*/ 802312 w 6613649"/>
              <a:gd name="connsiteY392" fmla="*/ 1258890 h 5057846"/>
              <a:gd name="connsiteX393" fmla="*/ 715575 w 6613649"/>
              <a:gd name="connsiteY393" fmla="*/ 1172153 h 5057846"/>
              <a:gd name="connsiteX394" fmla="*/ 802312 w 6613649"/>
              <a:gd name="connsiteY394" fmla="*/ 1085416 h 5057846"/>
              <a:gd name="connsiteX395" fmla="*/ 86737 w 6613649"/>
              <a:gd name="connsiteY395" fmla="*/ 1085416 h 5057846"/>
              <a:gd name="connsiteX396" fmla="*/ 173474 w 6613649"/>
              <a:gd name="connsiteY396" fmla="*/ 1172153 h 5057846"/>
              <a:gd name="connsiteX397" fmla="*/ 86737 w 6613649"/>
              <a:gd name="connsiteY397" fmla="*/ 1258890 h 5057846"/>
              <a:gd name="connsiteX398" fmla="*/ 0 w 6613649"/>
              <a:gd name="connsiteY398" fmla="*/ 1172153 h 5057846"/>
              <a:gd name="connsiteX399" fmla="*/ 86737 w 6613649"/>
              <a:gd name="connsiteY399" fmla="*/ 1085416 h 5057846"/>
              <a:gd name="connsiteX400" fmla="*/ 6526912 w 6613649"/>
              <a:gd name="connsiteY400" fmla="*/ 542708 h 5057846"/>
              <a:gd name="connsiteX401" fmla="*/ 6613649 w 6613649"/>
              <a:gd name="connsiteY401" fmla="*/ 629445 h 5057846"/>
              <a:gd name="connsiteX402" fmla="*/ 6526912 w 6613649"/>
              <a:gd name="connsiteY402" fmla="*/ 716182 h 5057846"/>
              <a:gd name="connsiteX403" fmla="*/ 6440175 w 6613649"/>
              <a:gd name="connsiteY403" fmla="*/ 629445 h 5057846"/>
              <a:gd name="connsiteX404" fmla="*/ 6526912 w 6613649"/>
              <a:gd name="connsiteY404" fmla="*/ 542708 h 5057846"/>
              <a:gd name="connsiteX405" fmla="*/ 5811337 w 6613649"/>
              <a:gd name="connsiteY405" fmla="*/ 542708 h 5057846"/>
              <a:gd name="connsiteX406" fmla="*/ 5898074 w 6613649"/>
              <a:gd name="connsiteY406" fmla="*/ 629445 h 5057846"/>
              <a:gd name="connsiteX407" fmla="*/ 5811337 w 6613649"/>
              <a:gd name="connsiteY407" fmla="*/ 716182 h 5057846"/>
              <a:gd name="connsiteX408" fmla="*/ 5724600 w 6613649"/>
              <a:gd name="connsiteY408" fmla="*/ 629445 h 5057846"/>
              <a:gd name="connsiteX409" fmla="*/ 5811337 w 6613649"/>
              <a:gd name="connsiteY409" fmla="*/ 542708 h 5057846"/>
              <a:gd name="connsiteX410" fmla="*/ 5095762 w 6613649"/>
              <a:gd name="connsiteY410" fmla="*/ 542708 h 5057846"/>
              <a:gd name="connsiteX411" fmla="*/ 5182499 w 6613649"/>
              <a:gd name="connsiteY411" fmla="*/ 629445 h 5057846"/>
              <a:gd name="connsiteX412" fmla="*/ 5095762 w 6613649"/>
              <a:gd name="connsiteY412" fmla="*/ 716182 h 5057846"/>
              <a:gd name="connsiteX413" fmla="*/ 5009025 w 6613649"/>
              <a:gd name="connsiteY413" fmla="*/ 629445 h 5057846"/>
              <a:gd name="connsiteX414" fmla="*/ 5095762 w 6613649"/>
              <a:gd name="connsiteY414" fmla="*/ 542708 h 5057846"/>
              <a:gd name="connsiteX415" fmla="*/ 4380187 w 6613649"/>
              <a:gd name="connsiteY415" fmla="*/ 542708 h 5057846"/>
              <a:gd name="connsiteX416" fmla="*/ 4466924 w 6613649"/>
              <a:gd name="connsiteY416" fmla="*/ 629445 h 5057846"/>
              <a:gd name="connsiteX417" fmla="*/ 4380187 w 6613649"/>
              <a:gd name="connsiteY417" fmla="*/ 716182 h 5057846"/>
              <a:gd name="connsiteX418" fmla="*/ 4293450 w 6613649"/>
              <a:gd name="connsiteY418" fmla="*/ 629445 h 5057846"/>
              <a:gd name="connsiteX419" fmla="*/ 4380187 w 6613649"/>
              <a:gd name="connsiteY419" fmla="*/ 542708 h 5057846"/>
              <a:gd name="connsiteX420" fmla="*/ 3664612 w 6613649"/>
              <a:gd name="connsiteY420" fmla="*/ 542708 h 5057846"/>
              <a:gd name="connsiteX421" fmla="*/ 3751349 w 6613649"/>
              <a:gd name="connsiteY421" fmla="*/ 629445 h 5057846"/>
              <a:gd name="connsiteX422" fmla="*/ 3664612 w 6613649"/>
              <a:gd name="connsiteY422" fmla="*/ 716182 h 5057846"/>
              <a:gd name="connsiteX423" fmla="*/ 3577875 w 6613649"/>
              <a:gd name="connsiteY423" fmla="*/ 629445 h 5057846"/>
              <a:gd name="connsiteX424" fmla="*/ 3664612 w 6613649"/>
              <a:gd name="connsiteY424" fmla="*/ 542708 h 5057846"/>
              <a:gd name="connsiteX425" fmla="*/ 2949037 w 6613649"/>
              <a:gd name="connsiteY425" fmla="*/ 542708 h 5057846"/>
              <a:gd name="connsiteX426" fmla="*/ 3035774 w 6613649"/>
              <a:gd name="connsiteY426" fmla="*/ 629445 h 5057846"/>
              <a:gd name="connsiteX427" fmla="*/ 2949037 w 6613649"/>
              <a:gd name="connsiteY427" fmla="*/ 716182 h 5057846"/>
              <a:gd name="connsiteX428" fmla="*/ 2862300 w 6613649"/>
              <a:gd name="connsiteY428" fmla="*/ 629445 h 5057846"/>
              <a:gd name="connsiteX429" fmla="*/ 2949037 w 6613649"/>
              <a:gd name="connsiteY429" fmla="*/ 542708 h 5057846"/>
              <a:gd name="connsiteX430" fmla="*/ 2233462 w 6613649"/>
              <a:gd name="connsiteY430" fmla="*/ 542708 h 5057846"/>
              <a:gd name="connsiteX431" fmla="*/ 2320199 w 6613649"/>
              <a:gd name="connsiteY431" fmla="*/ 629445 h 5057846"/>
              <a:gd name="connsiteX432" fmla="*/ 2233462 w 6613649"/>
              <a:gd name="connsiteY432" fmla="*/ 716182 h 5057846"/>
              <a:gd name="connsiteX433" fmla="*/ 2146725 w 6613649"/>
              <a:gd name="connsiteY433" fmla="*/ 629445 h 5057846"/>
              <a:gd name="connsiteX434" fmla="*/ 2233462 w 6613649"/>
              <a:gd name="connsiteY434" fmla="*/ 542708 h 5057846"/>
              <a:gd name="connsiteX435" fmla="*/ 1517887 w 6613649"/>
              <a:gd name="connsiteY435" fmla="*/ 542708 h 5057846"/>
              <a:gd name="connsiteX436" fmla="*/ 1604624 w 6613649"/>
              <a:gd name="connsiteY436" fmla="*/ 629445 h 5057846"/>
              <a:gd name="connsiteX437" fmla="*/ 1517887 w 6613649"/>
              <a:gd name="connsiteY437" fmla="*/ 716182 h 5057846"/>
              <a:gd name="connsiteX438" fmla="*/ 1431150 w 6613649"/>
              <a:gd name="connsiteY438" fmla="*/ 629445 h 5057846"/>
              <a:gd name="connsiteX439" fmla="*/ 1517887 w 6613649"/>
              <a:gd name="connsiteY439" fmla="*/ 542708 h 5057846"/>
              <a:gd name="connsiteX440" fmla="*/ 802312 w 6613649"/>
              <a:gd name="connsiteY440" fmla="*/ 542708 h 5057846"/>
              <a:gd name="connsiteX441" fmla="*/ 889049 w 6613649"/>
              <a:gd name="connsiteY441" fmla="*/ 629445 h 5057846"/>
              <a:gd name="connsiteX442" fmla="*/ 802312 w 6613649"/>
              <a:gd name="connsiteY442" fmla="*/ 716182 h 5057846"/>
              <a:gd name="connsiteX443" fmla="*/ 715575 w 6613649"/>
              <a:gd name="connsiteY443" fmla="*/ 629445 h 5057846"/>
              <a:gd name="connsiteX444" fmla="*/ 802312 w 6613649"/>
              <a:gd name="connsiteY444" fmla="*/ 542708 h 5057846"/>
              <a:gd name="connsiteX445" fmla="*/ 86737 w 6613649"/>
              <a:gd name="connsiteY445" fmla="*/ 542708 h 5057846"/>
              <a:gd name="connsiteX446" fmla="*/ 173474 w 6613649"/>
              <a:gd name="connsiteY446" fmla="*/ 629445 h 5057846"/>
              <a:gd name="connsiteX447" fmla="*/ 86737 w 6613649"/>
              <a:gd name="connsiteY447" fmla="*/ 716182 h 5057846"/>
              <a:gd name="connsiteX448" fmla="*/ 0 w 6613649"/>
              <a:gd name="connsiteY448" fmla="*/ 629445 h 5057846"/>
              <a:gd name="connsiteX449" fmla="*/ 86737 w 6613649"/>
              <a:gd name="connsiteY449" fmla="*/ 542708 h 5057846"/>
              <a:gd name="connsiteX450" fmla="*/ 6526912 w 6613649"/>
              <a:gd name="connsiteY450" fmla="*/ 0 h 5057846"/>
              <a:gd name="connsiteX451" fmla="*/ 6613649 w 6613649"/>
              <a:gd name="connsiteY451" fmla="*/ 86737 h 5057846"/>
              <a:gd name="connsiteX452" fmla="*/ 6526912 w 6613649"/>
              <a:gd name="connsiteY452" fmla="*/ 173474 h 5057846"/>
              <a:gd name="connsiteX453" fmla="*/ 6440175 w 6613649"/>
              <a:gd name="connsiteY453" fmla="*/ 86737 h 5057846"/>
              <a:gd name="connsiteX454" fmla="*/ 6526912 w 6613649"/>
              <a:gd name="connsiteY454" fmla="*/ 0 h 5057846"/>
              <a:gd name="connsiteX455" fmla="*/ 5811337 w 6613649"/>
              <a:gd name="connsiteY455" fmla="*/ 0 h 5057846"/>
              <a:gd name="connsiteX456" fmla="*/ 5898074 w 6613649"/>
              <a:gd name="connsiteY456" fmla="*/ 86737 h 5057846"/>
              <a:gd name="connsiteX457" fmla="*/ 5811337 w 6613649"/>
              <a:gd name="connsiteY457" fmla="*/ 173474 h 5057846"/>
              <a:gd name="connsiteX458" fmla="*/ 5724600 w 6613649"/>
              <a:gd name="connsiteY458" fmla="*/ 86737 h 5057846"/>
              <a:gd name="connsiteX459" fmla="*/ 5811337 w 6613649"/>
              <a:gd name="connsiteY459" fmla="*/ 0 h 5057846"/>
              <a:gd name="connsiteX460" fmla="*/ 5095762 w 6613649"/>
              <a:gd name="connsiteY460" fmla="*/ 0 h 5057846"/>
              <a:gd name="connsiteX461" fmla="*/ 5182499 w 6613649"/>
              <a:gd name="connsiteY461" fmla="*/ 86737 h 5057846"/>
              <a:gd name="connsiteX462" fmla="*/ 5095762 w 6613649"/>
              <a:gd name="connsiteY462" fmla="*/ 173474 h 5057846"/>
              <a:gd name="connsiteX463" fmla="*/ 5009025 w 6613649"/>
              <a:gd name="connsiteY463" fmla="*/ 86737 h 5057846"/>
              <a:gd name="connsiteX464" fmla="*/ 5095762 w 6613649"/>
              <a:gd name="connsiteY464" fmla="*/ 0 h 5057846"/>
              <a:gd name="connsiteX465" fmla="*/ 4380187 w 6613649"/>
              <a:gd name="connsiteY465" fmla="*/ 0 h 5057846"/>
              <a:gd name="connsiteX466" fmla="*/ 4466924 w 6613649"/>
              <a:gd name="connsiteY466" fmla="*/ 86737 h 5057846"/>
              <a:gd name="connsiteX467" fmla="*/ 4380187 w 6613649"/>
              <a:gd name="connsiteY467" fmla="*/ 173474 h 5057846"/>
              <a:gd name="connsiteX468" fmla="*/ 4293450 w 6613649"/>
              <a:gd name="connsiteY468" fmla="*/ 86737 h 5057846"/>
              <a:gd name="connsiteX469" fmla="*/ 4380187 w 6613649"/>
              <a:gd name="connsiteY469" fmla="*/ 0 h 5057846"/>
              <a:gd name="connsiteX470" fmla="*/ 3664612 w 6613649"/>
              <a:gd name="connsiteY470" fmla="*/ 0 h 5057846"/>
              <a:gd name="connsiteX471" fmla="*/ 3751349 w 6613649"/>
              <a:gd name="connsiteY471" fmla="*/ 86737 h 5057846"/>
              <a:gd name="connsiteX472" fmla="*/ 3664612 w 6613649"/>
              <a:gd name="connsiteY472" fmla="*/ 173474 h 5057846"/>
              <a:gd name="connsiteX473" fmla="*/ 3577875 w 6613649"/>
              <a:gd name="connsiteY473" fmla="*/ 86737 h 5057846"/>
              <a:gd name="connsiteX474" fmla="*/ 3664612 w 6613649"/>
              <a:gd name="connsiteY474" fmla="*/ 0 h 5057846"/>
              <a:gd name="connsiteX475" fmla="*/ 2949037 w 6613649"/>
              <a:gd name="connsiteY475" fmla="*/ 0 h 5057846"/>
              <a:gd name="connsiteX476" fmla="*/ 3035774 w 6613649"/>
              <a:gd name="connsiteY476" fmla="*/ 86737 h 5057846"/>
              <a:gd name="connsiteX477" fmla="*/ 2949037 w 6613649"/>
              <a:gd name="connsiteY477" fmla="*/ 173474 h 5057846"/>
              <a:gd name="connsiteX478" fmla="*/ 2862300 w 6613649"/>
              <a:gd name="connsiteY478" fmla="*/ 86737 h 5057846"/>
              <a:gd name="connsiteX479" fmla="*/ 2949037 w 6613649"/>
              <a:gd name="connsiteY479" fmla="*/ 0 h 5057846"/>
              <a:gd name="connsiteX480" fmla="*/ 2233462 w 6613649"/>
              <a:gd name="connsiteY480" fmla="*/ 0 h 5057846"/>
              <a:gd name="connsiteX481" fmla="*/ 2320199 w 6613649"/>
              <a:gd name="connsiteY481" fmla="*/ 86737 h 5057846"/>
              <a:gd name="connsiteX482" fmla="*/ 2233462 w 6613649"/>
              <a:gd name="connsiteY482" fmla="*/ 173474 h 5057846"/>
              <a:gd name="connsiteX483" fmla="*/ 2146725 w 6613649"/>
              <a:gd name="connsiteY483" fmla="*/ 86737 h 5057846"/>
              <a:gd name="connsiteX484" fmla="*/ 2233462 w 6613649"/>
              <a:gd name="connsiteY484" fmla="*/ 0 h 5057846"/>
              <a:gd name="connsiteX485" fmla="*/ 1517887 w 6613649"/>
              <a:gd name="connsiteY485" fmla="*/ 0 h 5057846"/>
              <a:gd name="connsiteX486" fmla="*/ 1604624 w 6613649"/>
              <a:gd name="connsiteY486" fmla="*/ 86737 h 5057846"/>
              <a:gd name="connsiteX487" fmla="*/ 1517887 w 6613649"/>
              <a:gd name="connsiteY487" fmla="*/ 173474 h 5057846"/>
              <a:gd name="connsiteX488" fmla="*/ 1431150 w 6613649"/>
              <a:gd name="connsiteY488" fmla="*/ 86737 h 5057846"/>
              <a:gd name="connsiteX489" fmla="*/ 1517887 w 6613649"/>
              <a:gd name="connsiteY489" fmla="*/ 0 h 5057846"/>
              <a:gd name="connsiteX490" fmla="*/ 802312 w 6613649"/>
              <a:gd name="connsiteY490" fmla="*/ 0 h 5057846"/>
              <a:gd name="connsiteX491" fmla="*/ 889049 w 6613649"/>
              <a:gd name="connsiteY491" fmla="*/ 86737 h 5057846"/>
              <a:gd name="connsiteX492" fmla="*/ 802312 w 6613649"/>
              <a:gd name="connsiteY492" fmla="*/ 173474 h 5057846"/>
              <a:gd name="connsiteX493" fmla="*/ 715575 w 6613649"/>
              <a:gd name="connsiteY493" fmla="*/ 86737 h 5057846"/>
              <a:gd name="connsiteX494" fmla="*/ 802312 w 6613649"/>
              <a:gd name="connsiteY494" fmla="*/ 0 h 5057846"/>
              <a:gd name="connsiteX495" fmla="*/ 86737 w 6613649"/>
              <a:gd name="connsiteY495" fmla="*/ 0 h 5057846"/>
              <a:gd name="connsiteX496" fmla="*/ 173474 w 6613649"/>
              <a:gd name="connsiteY496" fmla="*/ 86737 h 5057846"/>
              <a:gd name="connsiteX497" fmla="*/ 86737 w 6613649"/>
              <a:gd name="connsiteY497" fmla="*/ 173474 h 5057846"/>
              <a:gd name="connsiteX498" fmla="*/ 0 w 6613649"/>
              <a:gd name="connsiteY498" fmla="*/ 86737 h 5057846"/>
              <a:gd name="connsiteX499" fmla="*/ 86737 w 6613649"/>
              <a:gd name="connsiteY499" fmla="*/ 0 h 505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Lst>
            <a:rect l="l" t="t" r="r" b="b"/>
            <a:pathLst>
              <a:path w="6613649" h="5057846">
                <a:moveTo>
                  <a:pt x="6526912" y="4884372"/>
                </a:moveTo>
                <a:cubicBezTo>
                  <a:pt x="6574816" y="4884372"/>
                  <a:pt x="6613649" y="4923205"/>
                  <a:pt x="6613649" y="4971109"/>
                </a:cubicBezTo>
                <a:cubicBezTo>
                  <a:pt x="6613649" y="5019013"/>
                  <a:pt x="6574816" y="5057846"/>
                  <a:pt x="6526912" y="5057846"/>
                </a:cubicBezTo>
                <a:cubicBezTo>
                  <a:pt x="6479008" y="5057846"/>
                  <a:pt x="6440175" y="5019013"/>
                  <a:pt x="6440175" y="4971109"/>
                </a:cubicBezTo>
                <a:cubicBezTo>
                  <a:pt x="6440175" y="4923205"/>
                  <a:pt x="6479008" y="4884372"/>
                  <a:pt x="6526912" y="4884372"/>
                </a:cubicBezTo>
                <a:close/>
                <a:moveTo>
                  <a:pt x="5811337" y="4884372"/>
                </a:moveTo>
                <a:cubicBezTo>
                  <a:pt x="5859241" y="4884372"/>
                  <a:pt x="5898074" y="4923205"/>
                  <a:pt x="5898074" y="4971109"/>
                </a:cubicBezTo>
                <a:cubicBezTo>
                  <a:pt x="5898074" y="5019013"/>
                  <a:pt x="5859241" y="5057846"/>
                  <a:pt x="5811337" y="5057846"/>
                </a:cubicBezTo>
                <a:cubicBezTo>
                  <a:pt x="5763433" y="5057846"/>
                  <a:pt x="5724600" y="5019013"/>
                  <a:pt x="5724600" y="4971109"/>
                </a:cubicBezTo>
                <a:cubicBezTo>
                  <a:pt x="5724600" y="4923205"/>
                  <a:pt x="5763433" y="4884372"/>
                  <a:pt x="5811337" y="4884372"/>
                </a:cubicBezTo>
                <a:close/>
                <a:moveTo>
                  <a:pt x="5095762" y="4884372"/>
                </a:moveTo>
                <a:cubicBezTo>
                  <a:pt x="5143666" y="4884372"/>
                  <a:pt x="5182499" y="4923205"/>
                  <a:pt x="5182499" y="4971109"/>
                </a:cubicBezTo>
                <a:cubicBezTo>
                  <a:pt x="5182499" y="5019013"/>
                  <a:pt x="5143666" y="5057846"/>
                  <a:pt x="5095762" y="5057846"/>
                </a:cubicBezTo>
                <a:cubicBezTo>
                  <a:pt x="5047858" y="5057846"/>
                  <a:pt x="5009025" y="5019013"/>
                  <a:pt x="5009025" y="4971109"/>
                </a:cubicBezTo>
                <a:cubicBezTo>
                  <a:pt x="5009025" y="4923205"/>
                  <a:pt x="5047858" y="4884372"/>
                  <a:pt x="5095762" y="4884372"/>
                </a:cubicBezTo>
                <a:close/>
                <a:moveTo>
                  <a:pt x="4380187" y="4884372"/>
                </a:moveTo>
                <a:cubicBezTo>
                  <a:pt x="4428091" y="4884372"/>
                  <a:pt x="4466924" y="4923205"/>
                  <a:pt x="4466924" y="4971109"/>
                </a:cubicBezTo>
                <a:cubicBezTo>
                  <a:pt x="4466924" y="5019013"/>
                  <a:pt x="4428091" y="5057846"/>
                  <a:pt x="4380187" y="5057846"/>
                </a:cubicBezTo>
                <a:cubicBezTo>
                  <a:pt x="4332283" y="5057846"/>
                  <a:pt x="4293450" y="5019013"/>
                  <a:pt x="4293450" y="4971109"/>
                </a:cubicBezTo>
                <a:cubicBezTo>
                  <a:pt x="4293450" y="4923205"/>
                  <a:pt x="4332283" y="4884372"/>
                  <a:pt x="4380187" y="4884372"/>
                </a:cubicBezTo>
                <a:close/>
                <a:moveTo>
                  <a:pt x="3664612" y="4884372"/>
                </a:moveTo>
                <a:cubicBezTo>
                  <a:pt x="3712516" y="4884372"/>
                  <a:pt x="3751349" y="4923205"/>
                  <a:pt x="3751349" y="4971109"/>
                </a:cubicBezTo>
                <a:cubicBezTo>
                  <a:pt x="3751349" y="5019013"/>
                  <a:pt x="3712516" y="5057846"/>
                  <a:pt x="3664612" y="5057846"/>
                </a:cubicBezTo>
                <a:cubicBezTo>
                  <a:pt x="3616708" y="5057846"/>
                  <a:pt x="3577875" y="5019013"/>
                  <a:pt x="3577875" y="4971109"/>
                </a:cubicBezTo>
                <a:cubicBezTo>
                  <a:pt x="3577875" y="4923205"/>
                  <a:pt x="3616708" y="4884372"/>
                  <a:pt x="3664612" y="4884372"/>
                </a:cubicBezTo>
                <a:close/>
                <a:moveTo>
                  <a:pt x="2949037" y="4884372"/>
                </a:moveTo>
                <a:cubicBezTo>
                  <a:pt x="2996941" y="4884372"/>
                  <a:pt x="3035774" y="4923205"/>
                  <a:pt x="3035774" y="4971109"/>
                </a:cubicBezTo>
                <a:cubicBezTo>
                  <a:pt x="3035774" y="5019013"/>
                  <a:pt x="2996941" y="5057846"/>
                  <a:pt x="2949037" y="5057846"/>
                </a:cubicBezTo>
                <a:cubicBezTo>
                  <a:pt x="2901133" y="5057846"/>
                  <a:pt x="2862300" y="5019013"/>
                  <a:pt x="2862300" y="4971109"/>
                </a:cubicBezTo>
                <a:cubicBezTo>
                  <a:pt x="2862300" y="4923205"/>
                  <a:pt x="2901133" y="4884372"/>
                  <a:pt x="2949037" y="4884372"/>
                </a:cubicBezTo>
                <a:close/>
                <a:moveTo>
                  <a:pt x="2233462" y="4884372"/>
                </a:moveTo>
                <a:cubicBezTo>
                  <a:pt x="2281366" y="4884372"/>
                  <a:pt x="2320199" y="4923205"/>
                  <a:pt x="2320199" y="4971109"/>
                </a:cubicBezTo>
                <a:cubicBezTo>
                  <a:pt x="2320199" y="5019013"/>
                  <a:pt x="2281366" y="5057846"/>
                  <a:pt x="2233462" y="5057846"/>
                </a:cubicBezTo>
                <a:cubicBezTo>
                  <a:pt x="2185558" y="5057846"/>
                  <a:pt x="2146725" y="5019013"/>
                  <a:pt x="2146725" y="4971109"/>
                </a:cubicBezTo>
                <a:cubicBezTo>
                  <a:pt x="2146725" y="4923205"/>
                  <a:pt x="2185558" y="4884372"/>
                  <a:pt x="2233462" y="4884372"/>
                </a:cubicBezTo>
                <a:close/>
                <a:moveTo>
                  <a:pt x="1517887" y="4884372"/>
                </a:moveTo>
                <a:cubicBezTo>
                  <a:pt x="1565791" y="4884372"/>
                  <a:pt x="1604624" y="4923205"/>
                  <a:pt x="1604624" y="4971109"/>
                </a:cubicBezTo>
                <a:cubicBezTo>
                  <a:pt x="1604624" y="5019013"/>
                  <a:pt x="1565791" y="5057846"/>
                  <a:pt x="1517887" y="5057846"/>
                </a:cubicBezTo>
                <a:cubicBezTo>
                  <a:pt x="1469983" y="5057846"/>
                  <a:pt x="1431150" y="5019013"/>
                  <a:pt x="1431150" y="4971109"/>
                </a:cubicBezTo>
                <a:cubicBezTo>
                  <a:pt x="1431150" y="4923205"/>
                  <a:pt x="1469983" y="4884372"/>
                  <a:pt x="1517887" y="4884372"/>
                </a:cubicBezTo>
                <a:close/>
                <a:moveTo>
                  <a:pt x="802312" y="4884372"/>
                </a:moveTo>
                <a:cubicBezTo>
                  <a:pt x="850216" y="4884372"/>
                  <a:pt x="889049" y="4923205"/>
                  <a:pt x="889049" y="4971109"/>
                </a:cubicBezTo>
                <a:cubicBezTo>
                  <a:pt x="889049" y="5019013"/>
                  <a:pt x="850216" y="5057846"/>
                  <a:pt x="802312" y="5057846"/>
                </a:cubicBezTo>
                <a:cubicBezTo>
                  <a:pt x="754408" y="5057846"/>
                  <a:pt x="715575" y="5019013"/>
                  <a:pt x="715575" y="4971109"/>
                </a:cubicBezTo>
                <a:cubicBezTo>
                  <a:pt x="715575" y="4923205"/>
                  <a:pt x="754408" y="4884372"/>
                  <a:pt x="802312" y="4884372"/>
                </a:cubicBezTo>
                <a:close/>
                <a:moveTo>
                  <a:pt x="86737" y="4884372"/>
                </a:moveTo>
                <a:cubicBezTo>
                  <a:pt x="134641" y="4884372"/>
                  <a:pt x="173474" y="4923205"/>
                  <a:pt x="173474" y="4971109"/>
                </a:cubicBezTo>
                <a:cubicBezTo>
                  <a:pt x="173474" y="5019013"/>
                  <a:pt x="134641" y="5057846"/>
                  <a:pt x="86737" y="5057846"/>
                </a:cubicBezTo>
                <a:cubicBezTo>
                  <a:pt x="38833" y="5057846"/>
                  <a:pt x="0" y="5019013"/>
                  <a:pt x="0" y="4971109"/>
                </a:cubicBezTo>
                <a:cubicBezTo>
                  <a:pt x="0" y="4923205"/>
                  <a:pt x="38833" y="4884372"/>
                  <a:pt x="86737" y="4884372"/>
                </a:cubicBezTo>
                <a:close/>
                <a:moveTo>
                  <a:pt x="6526912" y="4341664"/>
                </a:moveTo>
                <a:cubicBezTo>
                  <a:pt x="6574816" y="4341664"/>
                  <a:pt x="6613649" y="4380497"/>
                  <a:pt x="6613649" y="4428401"/>
                </a:cubicBezTo>
                <a:cubicBezTo>
                  <a:pt x="6613649" y="4476305"/>
                  <a:pt x="6574816" y="4515138"/>
                  <a:pt x="6526912" y="4515138"/>
                </a:cubicBezTo>
                <a:cubicBezTo>
                  <a:pt x="6479008" y="4515138"/>
                  <a:pt x="6440175" y="4476305"/>
                  <a:pt x="6440175" y="4428401"/>
                </a:cubicBezTo>
                <a:cubicBezTo>
                  <a:pt x="6440175" y="4380497"/>
                  <a:pt x="6479008" y="4341664"/>
                  <a:pt x="6526912" y="4341664"/>
                </a:cubicBezTo>
                <a:close/>
                <a:moveTo>
                  <a:pt x="5811337" y="4341664"/>
                </a:moveTo>
                <a:cubicBezTo>
                  <a:pt x="5859241" y="4341664"/>
                  <a:pt x="5898074" y="4380497"/>
                  <a:pt x="5898074" y="4428401"/>
                </a:cubicBezTo>
                <a:cubicBezTo>
                  <a:pt x="5898074" y="4476305"/>
                  <a:pt x="5859241" y="4515138"/>
                  <a:pt x="5811337" y="4515138"/>
                </a:cubicBezTo>
                <a:cubicBezTo>
                  <a:pt x="5763433" y="4515138"/>
                  <a:pt x="5724600" y="4476305"/>
                  <a:pt x="5724600" y="4428401"/>
                </a:cubicBezTo>
                <a:cubicBezTo>
                  <a:pt x="5724600" y="4380497"/>
                  <a:pt x="5763433" y="4341664"/>
                  <a:pt x="5811337" y="4341664"/>
                </a:cubicBezTo>
                <a:close/>
                <a:moveTo>
                  <a:pt x="5095762" y="4341664"/>
                </a:moveTo>
                <a:cubicBezTo>
                  <a:pt x="5143666" y="4341664"/>
                  <a:pt x="5182499" y="4380497"/>
                  <a:pt x="5182499" y="4428401"/>
                </a:cubicBezTo>
                <a:cubicBezTo>
                  <a:pt x="5182499" y="4476305"/>
                  <a:pt x="5143666" y="4515138"/>
                  <a:pt x="5095762" y="4515138"/>
                </a:cubicBezTo>
                <a:cubicBezTo>
                  <a:pt x="5047858" y="4515138"/>
                  <a:pt x="5009025" y="4476305"/>
                  <a:pt x="5009025" y="4428401"/>
                </a:cubicBezTo>
                <a:cubicBezTo>
                  <a:pt x="5009025" y="4380497"/>
                  <a:pt x="5047858" y="4341664"/>
                  <a:pt x="5095762" y="4341664"/>
                </a:cubicBezTo>
                <a:close/>
                <a:moveTo>
                  <a:pt x="4380187" y="4341664"/>
                </a:moveTo>
                <a:cubicBezTo>
                  <a:pt x="4428091" y="4341664"/>
                  <a:pt x="4466924" y="4380497"/>
                  <a:pt x="4466924" y="4428401"/>
                </a:cubicBezTo>
                <a:cubicBezTo>
                  <a:pt x="4466924" y="4476305"/>
                  <a:pt x="4428091" y="4515138"/>
                  <a:pt x="4380187" y="4515138"/>
                </a:cubicBezTo>
                <a:cubicBezTo>
                  <a:pt x="4332283" y="4515138"/>
                  <a:pt x="4293450" y="4476305"/>
                  <a:pt x="4293450" y="4428401"/>
                </a:cubicBezTo>
                <a:cubicBezTo>
                  <a:pt x="4293450" y="4380497"/>
                  <a:pt x="4332283" y="4341664"/>
                  <a:pt x="4380187" y="4341664"/>
                </a:cubicBezTo>
                <a:close/>
                <a:moveTo>
                  <a:pt x="3664612" y="4341664"/>
                </a:moveTo>
                <a:cubicBezTo>
                  <a:pt x="3712516" y="4341664"/>
                  <a:pt x="3751349" y="4380497"/>
                  <a:pt x="3751349" y="4428401"/>
                </a:cubicBezTo>
                <a:cubicBezTo>
                  <a:pt x="3751349" y="4476305"/>
                  <a:pt x="3712516" y="4515138"/>
                  <a:pt x="3664612" y="4515138"/>
                </a:cubicBezTo>
                <a:cubicBezTo>
                  <a:pt x="3616708" y="4515138"/>
                  <a:pt x="3577875" y="4476305"/>
                  <a:pt x="3577875" y="4428401"/>
                </a:cubicBezTo>
                <a:cubicBezTo>
                  <a:pt x="3577875" y="4380497"/>
                  <a:pt x="3616708" y="4341664"/>
                  <a:pt x="3664612" y="4341664"/>
                </a:cubicBezTo>
                <a:close/>
                <a:moveTo>
                  <a:pt x="2949037" y="4341664"/>
                </a:moveTo>
                <a:cubicBezTo>
                  <a:pt x="2996941" y="4341664"/>
                  <a:pt x="3035774" y="4380497"/>
                  <a:pt x="3035774" y="4428401"/>
                </a:cubicBezTo>
                <a:cubicBezTo>
                  <a:pt x="3035774" y="4476305"/>
                  <a:pt x="2996941" y="4515138"/>
                  <a:pt x="2949037" y="4515138"/>
                </a:cubicBezTo>
                <a:cubicBezTo>
                  <a:pt x="2901133" y="4515138"/>
                  <a:pt x="2862300" y="4476305"/>
                  <a:pt x="2862300" y="4428401"/>
                </a:cubicBezTo>
                <a:cubicBezTo>
                  <a:pt x="2862300" y="4380497"/>
                  <a:pt x="2901133" y="4341664"/>
                  <a:pt x="2949037" y="4341664"/>
                </a:cubicBezTo>
                <a:close/>
                <a:moveTo>
                  <a:pt x="2233462" y="4341664"/>
                </a:moveTo>
                <a:cubicBezTo>
                  <a:pt x="2281366" y="4341664"/>
                  <a:pt x="2320199" y="4380497"/>
                  <a:pt x="2320199" y="4428401"/>
                </a:cubicBezTo>
                <a:cubicBezTo>
                  <a:pt x="2320199" y="4476305"/>
                  <a:pt x="2281366" y="4515138"/>
                  <a:pt x="2233462" y="4515138"/>
                </a:cubicBezTo>
                <a:cubicBezTo>
                  <a:pt x="2185558" y="4515138"/>
                  <a:pt x="2146725" y="4476305"/>
                  <a:pt x="2146725" y="4428401"/>
                </a:cubicBezTo>
                <a:cubicBezTo>
                  <a:pt x="2146725" y="4380497"/>
                  <a:pt x="2185558" y="4341664"/>
                  <a:pt x="2233462" y="4341664"/>
                </a:cubicBezTo>
                <a:close/>
                <a:moveTo>
                  <a:pt x="1517887" y="4341664"/>
                </a:moveTo>
                <a:cubicBezTo>
                  <a:pt x="1565791" y="4341664"/>
                  <a:pt x="1604624" y="4380497"/>
                  <a:pt x="1604624" y="4428401"/>
                </a:cubicBezTo>
                <a:cubicBezTo>
                  <a:pt x="1604624" y="4476305"/>
                  <a:pt x="1565791" y="4515138"/>
                  <a:pt x="1517887" y="4515138"/>
                </a:cubicBezTo>
                <a:cubicBezTo>
                  <a:pt x="1469983" y="4515138"/>
                  <a:pt x="1431150" y="4476305"/>
                  <a:pt x="1431150" y="4428401"/>
                </a:cubicBezTo>
                <a:cubicBezTo>
                  <a:pt x="1431150" y="4380497"/>
                  <a:pt x="1469983" y="4341664"/>
                  <a:pt x="1517887" y="4341664"/>
                </a:cubicBezTo>
                <a:close/>
                <a:moveTo>
                  <a:pt x="802312" y="4341664"/>
                </a:moveTo>
                <a:cubicBezTo>
                  <a:pt x="850216" y="4341664"/>
                  <a:pt x="889049" y="4380497"/>
                  <a:pt x="889049" y="4428401"/>
                </a:cubicBezTo>
                <a:cubicBezTo>
                  <a:pt x="889049" y="4476305"/>
                  <a:pt x="850216" y="4515138"/>
                  <a:pt x="802312" y="4515138"/>
                </a:cubicBezTo>
                <a:cubicBezTo>
                  <a:pt x="754408" y="4515138"/>
                  <a:pt x="715575" y="4476305"/>
                  <a:pt x="715575" y="4428401"/>
                </a:cubicBezTo>
                <a:cubicBezTo>
                  <a:pt x="715575" y="4380497"/>
                  <a:pt x="754408" y="4341664"/>
                  <a:pt x="802312" y="4341664"/>
                </a:cubicBezTo>
                <a:close/>
                <a:moveTo>
                  <a:pt x="86737" y="4341664"/>
                </a:moveTo>
                <a:cubicBezTo>
                  <a:pt x="134641" y="4341664"/>
                  <a:pt x="173474" y="4380497"/>
                  <a:pt x="173474" y="4428401"/>
                </a:cubicBezTo>
                <a:cubicBezTo>
                  <a:pt x="173474" y="4476305"/>
                  <a:pt x="134641" y="4515138"/>
                  <a:pt x="86737" y="4515138"/>
                </a:cubicBezTo>
                <a:cubicBezTo>
                  <a:pt x="38833" y="4515138"/>
                  <a:pt x="0" y="4476305"/>
                  <a:pt x="0" y="4428401"/>
                </a:cubicBezTo>
                <a:cubicBezTo>
                  <a:pt x="0" y="4380497"/>
                  <a:pt x="38833" y="4341664"/>
                  <a:pt x="86737" y="4341664"/>
                </a:cubicBezTo>
                <a:close/>
                <a:moveTo>
                  <a:pt x="6526912" y="3798956"/>
                </a:moveTo>
                <a:cubicBezTo>
                  <a:pt x="6574816" y="3798956"/>
                  <a:pt x="6613649" y="3837789"/>
                  <a:pt x="6613649" y="3885693"/>
                </a:cubicBezTo>
                <a:cubicBezTo>
                  <a:pt x="6613649" y="3933597"/>
                  <a:pt x="6574816" y="3972430"/>
                  <a:pt x="6526912" y="3972430"/>
                </a:cubicBezTo>
                <a:cubicBezTo>
                  <a:pt x="6479008" y="3972430"/>
                  <a:pt x="6440175" y="3933597"/>
                  <a:pt x="6440175" y="3885693"/>
                </a:cubicBezTo>
                <a:cubicBezTo>
                  <a:pt x="6440175" y="3837789"/>
                  <a:pt x="6479008" y="3798956"/>
                  <a:pt x="6526912" y="3798956"/>
                </a:cubicBezTo>
                <a:close/>
                <a:moveTo>
                  <a:pt x="5811337" y="3798956"/>
                </a:moveTo>
                <a:cubicBezTo>
                  <a:pt x="5859241" y="3798956"/>
                  <a:pt x="5898074" y="3837789"/>
                  <a:pt x="5898074" y="3885693"/>
                </a:cubicBezTo>
                <a:cubicBezTo>
                  <a:pt x="5898074" y="3933597"/>
                  <a:pt x="5859241" y="3972430"/>
                  <a:pt x="5811337" y="3972430"/>
                </a:cubicBezTo>
                <a:cubicBezTo>
                  <a:pt x="5763433" y="3972430"/>
                  <a:pt x="5724600" y="3933597"/>
                  <a:pt x="5724600" y="3885693"/>
                </a:cubicBezTo>
                <a:cubicBezTo>
                  <a:pt x="5724600" y="3837789"/>
                  <a:pt x="5763433" y="3798956"/>
                  <a:pt x="5811337" y="3798956"/>
                </a:cubicBezTo>
                <a:close/>
                <a:moveTo>
                  <a:pt x="5095762" y="3798956"/>
                </a:moveTo>
                <a:cubicBezTo>
                  <a:pt x="5143666" y="3798956"/>
                  <a:pt x="5182499" y="3837789"/>
                  <a:pt x="5182499" y="3885693"/>
                </a:cubicBezTo>
                <a:cubicBezTo>
                  <a:pt x="5182499" y="3933597"/>
                  <a:pt x="5143666" y="3972430"/>
                  <a:pt x="5095762" y="3972430"/>
                </a:cubicBezTo>
                <a:cubicBezTo>
                  <a:pt x="5047858" y="3972430"/>
                  <a:pt x="5009025" y="3933597"/>
                  <a:pt x="5009025" y="3885693"/>
                </a:cubicBezTo>
                <a:cubicBezTo>
                  <a:pt x="5009025" y="3837789"/>
                  <a:pt x="5047858" y="3798956"/>
                  <a:pt x="5095762" y="3798956"/>
                </a:cubicBezTo>
                <a:close/>
                <a:moveTo>
                  <a:pt x="4380187" y="3798956"/>
                </a:moveTo>
                <a:cubicBezTo>
                  <a:pt x="4428091" y="3798956"/>
                  <a:pt x="4466924" y="3837789"/>
                  <a:pt x="4466924" y="3885693"/>
                </a:cubicBezTo>
                <a:cubicBezTo>
                  <a:pt x="4466924" y="3933597"/>
                  <a:pt x="4428091" y="3972430"/>
                  <a:pt x="4380187" y="3972430"/>
                </a:cubicBezTo>
                <a:cubicBezTo>
                  <a:pt x="4332283" y="3972430"/>
                  <a:pt x="4293450" y="3933597"/>
                  <a:pt x="4293450" y="3885693"/>
                </a:cubicBezTo>
                <a:cubicBezTo>
                  <a:pt x="4293450" y="3837789"/>
                  <a:pt x="4332283" y="3798956"/>
                  <a:pt x="4380187" y="3798956"/>
                </a:cubicBezTo>
                <a:close/>
                <a:moveTo>
                  <a:pt x="3664612" y="3798956"/>
                </a:moveTo>
                <a:cubicBezTo>
                  <a:pt x="3712516" y="3798956"/>
                  <a:pt x="3751349" y="3837789"/>
                  <a:pt x="3751349" y="3885693"/>
                </a:cubicBezTo>
                <a:cubicBezTo>
                  <a:pt x="3751349" y="3933597"/>
                  <a:pt x="3712516" y="3972430"/>
                  <a:pt x="3664612" y="3972430"/>
                </a:cubicBezTo>
                <a:cubicBezTo>
                  <a:pt x="3616708" y="3972430"/>
                  <a:pt x="3577875" y="3933597"/>
                  <a:pt x="3577875" y="3885693"/>
                </a:cubicBezTo>
                <a:cubicBezTo>
                  <a:pt x="3577875" y="3837789"/>
                  <a:pt x="3616708" y="3798956"/>
                  <a:pt x="3664612" y="3798956"/>
                </a:cubicBezTo>
                <a:close/>
                <a:moveTo>
                  <a:pt x="2949037" y="3798956"/>
                </a:moveTo>
                <a:cubicBezTo>
                  <a:pt x="2996941" y="3798956"/>
                  <a:pt x="3035774" y="3837789"/>
                  <a:pt x="3035774" y="3885693"/>
                </a:cubicBezTo>
                <a:cubicBezTo>
                  <a:pt x="3035774" y="3933597"/>
                  <a:pt x="2996941" y="3972430"/>
                  <a:pt x="2949037" y="3972430"/>
                </a:cubicBezTo>
                <a:cubicBezTo>
                  <a:pt x="2901133" y="3972430"/>
                  <a:pt x="2862300" y="3933597"/>
                  <a:pt x="2862300" y="3885693"/>
                </a:cubicBezTo>
                <a:cubicBezTo>
                  <a:pt x="2862300" y="3837789"/>
                  <a:pt x="2901133" y="3798956"/>
                  <a:pt x="2949037" y="3798956"/>
                </a:cubicBezTo>
                <a:close/>
                <a:moveTo>
                  <a:pt x="2233462" y="3798956"/>
                </a:moveTo>
                <a:cubicBezTo>
                  <a:pt x="2281366" y="3798956"/>
                  <a:pt x="2320199" y="3837789"/>
                  <a:pt x="2320199" y="3885693"/>
                </a:cubicBezTo>
                <a:cubicBezTo>
                  <a:pt x="2320199" y="3933597"/>
                  <a:pt x="2281366" y="3972430"/>
                  <a:pt x="2233462" y="3972430"/>
                </a:cubicBezTo>
                <a:cubicBezTo>
                  <a:pt x="2185558" y="3972430"/>
                  <a:pt x="2146725" y="3933597"/>
                  <a:pt x="2146725" y="3885693"/>
                </a:cubicBezTo>
                <a:cubicBezTo>
                  <a:pt x="2146725" y="3837789"/>
                  <a:pt x="2185558" y="3798956"/>
                  <a:pt x="2233462" y="3798956"/>
                </a:cubicBezTo>
                <a:close/>
                <a:moveTo>
                  <a:pt x="1517887" y="3798956"/>
                </a:moveTo>
                <a:cubicBezTo>
                  <a:pt x="1565791" y="3798956"/>
                  <a:pt x="1604624" y="3837789"/>
                  <a:pt x="1604624" y="3885693"/>
                </a:cubicBezTo>
                <a:cubicBezTo>
                  <a:pt x="1604624" y="3933597"/>
                  <a:pt x="1565791" y="3972430"/>
                  <a:pt x="1517887" y="3972430"/>
                </a:cubicBezTo>
                <a:cubicBezTo>
                  <a:pt x="1469983" y="3972430"/>
                  <a:pt x="1431150" y="3933597"/>
                  <a:pt x="1431150" y="3885693"/>
                </a:cubicBezTo>
                <a:cubicBezTo>
                  <a:pt x="1431150" y="3837789"/>
                  <a:pt x="1469983" y="3798956"/>
                  <a:pt x="1517887" y="3798956"/>
                </a:cubicBezTo>
                <a:close/>
                <a:moveTo>
                  <a:pt x="802312" y="3798956"/>
                </a:moveTo>
                <a:cubicBezTo>
                  <a:pt x="850216" y="3798956"/>
                  <a:pt x="889049" y="3837789"/>
                  <a:pt x="889049" y="3885693"/>
                </a:cubicBezTo>
                <a:cubicBezTo>
                  <a:pt x="889049" y="3933597"/>
                  <a:pt x="850216" y="3972430"/>
                  <a:pt x="802312" y="3972430"/>
                </a:cubicBezTo>
                <a:cubicBezTo>
                  <a:pt x="754408" y="3972430"/>
                  <a:pt x="715575" y="3933597"/>
                  <a:pt x="715575" y="3885693"/>
                </a:cubicBezTo>
                <a:cubicBezTo>
                  <a:pt x="715575" y="3837789"/>
                  <a:pt x="754408" y="3798956"/>
                  <a:pt x="802312" y="3798956"/>
                </a:cubicBezTo>
                <a:close/>
                <a:moveTo>
                  <a:pt x="86737" y="3798956"/>
                </a:moveTo>
                <a:cubicBezTo>
                  <a:pt x="134641" y="3798956"/>
                  <a:pt x="173474" y="3837789"/>
                  <a:pt x="173474" y="3885693"/>
                </a:cubicBezTo>
                <a:cubicBezTo>
                  <a:pt x="173474" y="3933597"/>
                  <a:pt x="134641" y="3972430"/>
                  <a:pt x="86737" y="3972430"/>
                </a:cubicBezTo>
                <a:cubicBezTo>
                  <a:pt x="38833" y="3972430"/>
                  <a:pt x="0" y="3933597"/>
                  <a:pt x="0" y="3885693"/>
                </a:cubicBezTo>
                <a:cubicBezTo>
                  <a:pt x="0" y="3837789"/>
                  <a:pt x="38833" y="3798956"/>
                  <a:pt x="86737" y="3798956"/>
                </a:cubicBezTo>
                <a:close/>
                <a:moveTo>
                  <a:pt x="6526912" y="3256248"/>
                </a:moveTo>
                <a:cubicBezTo>
                  <a:pt x="6574816" y="3256248"/>
                  <a:pt x="6613649" y="3295081"/>
                  <a:pt x="6613649" y="3342985"/>
                </a:cubicBezTo>
                <a:cubicBezTo>
                  <a:pt x="6613649" y="3390889"/>
                  <a:pt x="6574816" y="3429722"/>
                  <a:pt x="6526912" y="3429722"/>
                </a:cubicBezTo>
                <a:cubicBezTo>
                  <a:pt x="6479008" y="3429722"/>
                  <a:pt x="6440175" y="3390889"/>
                  <a:pt x="6440175" y="3342985"/>
                </a:cubicBezTo>
                <a:cubicBezTo>
                  <a:pt x="6440175" y="3295081"/>
                  <a:pt x="6479008" y="3256248"/>
                  <a:pt x="6526912" y="3256248"/>
                </a:cubicBezTo>
                <a:close/>
                <a:moveTo>
                  <a:pt x="5811337" y="3256248"/>
                </a:moveTo>
                <a:cubicBezTo>
                  <a:pt x="5859241" y="3256248"/>
                  <a:pt x="5898074" y="3295081"/>
                  <a:pt x="5898074" y="3342985"/>
                </a:cubicBezTo>
                <a:cubicBezTo>
                  <a:pt x="5898074" y="3390889"/>
                  <a:pt x="5859241" y="3429722"/>
                  <a:pt x="5811337" y="3429722"/>
                </a:cubicBezTo>
                <a:cubicBezTo>
                  <a:pt x="5763433" y="3429722"/>
                  <a:pt x="5724600" y="3390889"/>
                  <a:pt x="5724600" y="3342985"/>
                </a:cubicBezTo>
                <a:cubicBezTo>
                  <a:pt x="5724600" y="3295081"/>
                  <a:pt x="5763433" y="3256248"/>
                  <a:pt x="5811337" y="3256248"/>
                </a:cubicBezTo>
                <a:close/>
                <a:moveTo>
                  <a:pt x="5095762" y="3256248"/>
                </a:moveTo>
                <a:cubicBezTo>
                  <a:pt x="5143666" y="3256248"/>
                  <a:pt x="5182499" y="3295081"/>
                  <a:pt x="5182499" y="3342985"/>
                </a:cubicBezTo>
                <a:cubicBezTo>
                  <a:pt x="5182499" y="3390889"/>
                  <a:pt x="5143666" y="3429722"/>
                  <a:pt x="5095762" y="3429722"/>
                </a:cubicBezTo>
                <a:cubicBezTo>
                  <a:pt x="5047858" y="3429722"/>
                  <a:pt x="5009025" y="3390889"/>
                  <a:pt x="5009025" y="3342985"/>
                </a:cubicBezTo>
                <a:cubicBezTo>
                  <a:pt x="5009025" y="3295081"/>
                  <a:pt x="5047858" y="3256248"/>
                  <a:pt x="5095762" y="3256248"/>
                </a:cubicBezTo>
                <a:close/>
                <a:moveTo>
                  <a:pt x="4380187" y="3256248"/>
                </a:moveTo>
                <a:cubicBezTo>
                  <a:pt x="4428091" y="3256248"/>
                  <a:pt x="4466924" y="3295081"/>
                  <a:pt x="4466924" y="3342985"/>
                </a:cubicBezTo>
                <a:cubicBezTo>
                  <a:pt x="4466924" y="3390889"/>
                  <a:pt x="4428091" y="3429722"/>
                  <a:pt x="4380187" y="3429722"/>
                </a:cubicBezTo>
                <a:cubicBezTo>
                  <a:pt x="4332283" y="3429722"/>
                  <a:pt x="4293450" y="3390889"/>
                  <a:pt x="4293450" y="3342985"/>
                </a:cubicBezTo>
                <a:cubicBezTo>
                  <a:pt x="4293450" y="3295081"/>
                  <a:pt x="4332283" y="3256248"/>
                  <a:pt x="4380187" y="3256248"/>
                </a:cubicBezTo>
                <a:close/>
                <a:moveTo>
                  <a:pt x="3664612" y="3256248"/>
                </a:moveTo>
                <a:cubicBezTo>
                  <a:pt x="3712516" y="3256248"/>
                  <a:pt x="3751349" y="3295081"/>
                  <a:pt x="3751349" y="3342985"/>
                </a:cubicBezTo>
                <a:cubicBezTo>
                  <a:pt x="3751349" y="3390889"/>
                  <a:pt x="3712516" y="3429722"/>
                  <a:pt x="3664612" y="3429722"/>
                </a:cubicBezTo>
                <a:cubicBezTo>
                  <a:pt x="3616708" y="3429722"/>
                  <a:pt x="3577875" y="3390889"/>
                  <a:pt x="3577875" y="3342985"/>
                </a:cubicBezTo>
                <a:cubicBezTo>
                  <a:pt x="3577875" y="3295081"/>
                  <a:pt x="3616708" y="3256248"/>
                  <a:pt x="3664612" y="3256248"/>
                </a:cubicBezTo>
                <a:close/>
                <a:moveTo>
                  <a:pt x="2949037" y="3256248"/>
                </a:moveTo>
                <a:cubicBezTo>
                  <a:pt x="2996941" y="3256248"/>
                  <a:pt x="3035774" y="3295081"/>
                  <a:pt x="3035774" y="3342985"/>
                </a:cubicBezTo>
                <a:cubicBezTo>
                  <a:pt x="3035774" y="3390889"/>
                  <a:pt x="2996941" y="3429722"/>
                  <a:pt x="2949037" y="3429722"/>
                </a:cubicBezTo>
                <a:cubicBezTo>
                  <a:pt x="2901133" y="3429722"/>
                  <a:pt x="2862300" y="3390889"/>
                  <a:pt x="2862300" y="3342985"/>
                </a:cubicBezTo>
                <a:cubicBezTo>
                  <a:pt x="2862300" y="3295081"/>
                  <a:pt x="2901133" y="3256248"/>
                  <a:pt x="2949037" y="3256248"/>
                </a:cubicBezTo>
                <a:close/>
                <a:moveTo>
                  <a:pt x="2233462" y="3256248"/>
                </a:moveTo>
                <a:cubicBezTo>
                  <a:pt x="2281366" y="3256248"/>
                  <a:pt x="2320199" y="3295081"/>
                  <a:pt x="2320199" y="3342985"/>
                </a:cubicBezTo>
                <a:cubicBezTo>
                  <a:pt x="2320199" y="3390889"/>
                  <a:pt x="2281366" y="3429722"/>
                  <a:pt x="2233462" y="3429722"/>
                </a:cubicBezTo>
                <a:cubicBezTo>
                  <a:pt x="2185558" y="3429722"/>
                  <a:pt x="2146725" y="3390889"/>
                  <a:pt x="2146725" y="3342985"/>
                </a:cubicBezTo>
                <a:cubicBezTo>
                  <a:pt x="2146725" y="3295081"/>
                  <a:pt x="2185558" y="3256248"/>
                  <a:pt x="2233462" y="3256248"/>
                </a:cubicBezTo>
                <a:close/>
                <a:moveTo>
                  <a:pt x="1517887" y="3256248"/>
                </a:moveTo>
                <a:cubicBezTo>
                  <a:pt x="1565791" y="3256248"/>
                  <a:pt x="1604624" y="3295081"/>
                  <a:pt x="1604624" y="3342985"/>
                </a:cubicBezTo>
                <a:cubicBezTo>
                  <a:pt x="1604624" y="3390889"/>
                  <a:pt x="1565791" y="3429722"/>
                  <a:pt x="1517887" y="3429722"/>
                </a:cubicBezTo>
                <a:cubicBezTo>
                  <a:pt x="1469983" y="3429722"/>
                  <a:pt x="1431150" y="3390889"/>
                  <a:pt x="1431150" y="3342985"/>
                </a:cubicBezTo>
                <a:cubicBezTo>
                  <a:pt x="1431150" y="3295081"/>
                  <a:pt x="1469983" y="3256248"/>
                  <a:pt x="1517887" y="3256248"/>
                </a:cubicBezTo>
                <a:close/>
                <a:moveTo>
                  <a:pt x="802312" y="3256248"/>
                </a:moveTo>
                <a:cubicBezTo>
                  <a:pt x="850216" y="3256248"/>
                  <a:pt x="889049" y="3295081"/>
                  <a:pt x="889049" y="3342985"/>
                </a:cubicBezTo>
                <a:cubicBezTo>
                  <a:pt x="889049" y="3390889"/>
                  <a:pt x="850216" y="3429722"/>
                  <a:pt x="802312" y="3429722"/>
                </a:cubicBezTo>
                <a:cubicBezTo>
                  <a:pt x="754408" y="3429722"/>
                  <a:pt x="715575" y="3390889"/>
                  <a:pt x="715575" y="3342985"/>
                </a:cubicBezTo>
                <a:cubicBezTo>
                  <a:pt x="715575" y="3295081"/>
                  <a:pt x="754408" y="3256248"/>
                  <a:pt x="802312" y="3256248"/>
                </a:cubicBezTo>
                <a:close/>
                <a:moveTo>
                  <a:pt x="86737" y="3256248"/>
                </a:moveTo>
                <a:cubicBezTo>
                  <a:pt x="134641" y="3256248"/>
                  <a:pt x="173474" y="3295081"/>
                  <a:pt x="173474" y="3342985"/>
                </a:cubicBezTo>
                <a:cubicBezTo>
                  <a:pt x="173474" y="3390889"/>
                  <a:pt x="134641" y="3429722"/>
                  <a:pt x="86737" y="3429722"/>
                </a:cubicBezTo>
                <a:cubicBezTo>
                  <a:pt x="38833" y="3429722"/>
                  <a:pt x="0" y="3390889"/>
                  <a:pt x="0" y="3342985"/>
                </a:cubicBezTo>
                <a:cubicBezTo>
                  <a:pt x="0" y="3295081"/>
                  <a:pt x="38833" y="3256248"/>
                  <a:pt x="86737" y="3256248"/>
                </a:cubicBezTo>
                <a:close/>
                <a:moveTo>
                  <a:pt x="6526912" y="2713540"/>
                </a:moveTo>
                <a:cubicBezTo>
                  <a:pt x="6574816" y="2713540"/>
                  <a:pt x="6613649" y="2752373"/>
                  <a:pt x="6613649" y="2800277"/>
                </a:cubicBezTo>
                <a:cubicBezTo>
                  <a:pt x="6613649" y="2848181"/>
                  <a:pt x="6574816" y="2887014"/>
                  <a:pt x="6526912" y="2887014"/>
                </a:cubicBezTo>
                <a:cubicBezTo>
                  <a:pt x="6479008" y="2887014"/>
                  <a:pt x="6440175" y="2848181"/>
                  <a:pt x="6440175" y="2800277"/>
                </a:cubicBezTo>
                <a:cubicBezTo>
                  <a:pt x="6440175" y="2752373"/>
                  <a:pt x="6479008" y="2713540"/>
                  <a:pt x="6526912" y="2713540"/>
                </a:cubicBezTo>
                <a:close/>
                <a:moveTo>
                  <a:pt x="5811337" y="2713540"/>
                </a:moveTo>
                <a:cubicBezTo>
                  <a:pt x="5859241" y="2713540"/>
                  <a:pt x="5898074" y="2752373"/>
                  <a:pt x="5898074" y="2800277"/>
                </a:cubicBezTo>
                <a:cubicBezTo>
                  <a:pt x="5898074" y="2848181"/>
                  <a:pt x="5859241" y="2887014"/>
                  <a:pt x="5811337" y="2887014"/>
                </a:cubicBezTo>
                <a:cubicBezTo>
                  <a:pt x="5763433" y="2887014"/>
                  <a:pt x="5724600" y="2848181"/>
                  <a:pt x="5724600" y="2800277"/>
                </a:cubicBezTo>
                <a:cubicBezTo>
                  <a:pt x="5724600" y="2752373"/>
                  <a:pt x="5763433" y="2713540"/>
                  <a:pt x="5811337" y="2713540"/>
                </a:cubicBezTo>
                <a:close/>
                <a:moveTo>
                  <a:pt x="5095762" y="2713540"/>
                </a:moveTo>
                <a:cubicBezTo>
                  <a:pt x="5143666" y="2713540"/>
                  <a:pt x="5182499" y="2752373"/>
                  <a:pt x="5182499" y="2800277"/>
                </a:cubicBezTo>
                <a:cubicBezTo>
                  <a:pt x="5182499" y="2848181"/>
                  <a:pt x="5143666" y="2887014"/>
                  <a:pt x="5095762" y="2887014"/>
                </a:cubicBezTo>
                <a:cubicBezTo>
                  <a:pt x="5047858" y="2887014"/>
                  <a:pt x="5009025" y="2848181"/>
                  <a:pt x="5009025" y="2800277"/>
                </a:cubicBezTo>
                <a:cubicBezTo>
                  <a:pt x="5009025" y="2752373"/>
                  <a:pt x="5047858" y="2713540"/>
                  <a:pt x="5095762" y="2713540"/>
                </a:cubicBezTo>
                <a:close/>
                <a:moveTo>
                  <a:pt x="4380187" y="2713540"/>
                </a:moveTo>
                <a:cubicBezTo>
                  <a:pt x="4428091" y="2713540"/>
                  <a:pt x="4466924" y="2752373"/>
                  <a:pt x="4466924" y="2800277"/>
                </a:cubicBezTo>
                <a:cubicBezTo>
                  <a:pt x="4466924" y="2848181"/>
                  <a:pt x="4428091" y="2887014"/>
                  <a:pt x="4380187" y="2887014"/>
                </a:cubicBezTo>
                <a:cubicBezTo>
                  <a:pt x="4332283" y="2887014"/>
                  <a:pt x="4293450" y="2848181"/>
                  <a:pt x="4293450" y="2800277"/>
                </a:cubicBezTo>
                <a:cubicBezTo>
                  <a:pt x="4293450" y="2752373"/>
                  <a:pt x="4332283" y="2713540"/>
                  <a:pt x="4380187" y="2713540"/>
                </a:cubicBezTo>
                <a:close/>
                <a:moveTo>
                  <a:pt x="3664612" y="2713540"/>
                </a:moveTo>
                <a:cubicBezTo>
                  <a:pt x="3712516" y="2713540"/>
                  <a:pt x="3751349" y="2752373"/>
                  <a:pt x="3751349" y="2800277"/>
                </a:cubicBezTo>
                <a:cubicBezTo>
                  <a:pt x="3751349" y="2848181"/>
                  <a:pt x="3712516" y="2887014"/>
                  <a:pt x="3664612" y="2887014"/>
                </a:cubicBezTo>
                <a:cubicBezTo>
                  <a:pt x="3616708" y="2887014"/>
                  <a:pt x="3577875" y="2848181"/>
                  <a:pt x="3577875" y="2800277"/>
                </a:cubicBezTo>
                <a:cubicBezTo>
                  <a:pt x="3577875" y="2752373"/>
                  <a:pt x="3616708" y="2713540"/>
                  <a:pt x="3664612" y="2713540"/>
                </a:cubicBezTo>
                <a:close/>
                <a:moveTo>
                  <a:pt x="2949037" y="2713540"/>
                </a:moveTo>
                <a:cubicBezTo>
                  <a:pt x="2996941" y="2713540"/>
                  <a:pt x="3035774" y="2752373"/>
                  <a:pt x="3035774" y="2800277"/>
                </a:cubicBezTo>
                <a:cubicBezTo>
                  <a:pt x="3035774" y="2848181"/>
                  <a:pt x="2996941" y="2887014"/>
                  <a:pt x="2949037" y="2887014"/>
                </a:cubicBezTo>
                <a:cubicBezTo>
                  <a:pt x="2901133" y="2887014"/>
                  <a:pt x="2862300" y="2848181"/>
                  <a:pt x="2862300" y="2800277"/>
                </a:cubicBezTo>
                <a:cubicBezTo>
                  <a:pt x="2862300" y="2752373"/>
                  <a:pt x="2901133" y="2713540"/>
                  <a:pt x="2949037" y="2713540"/>
                </a:cubicBezTo>
                <a:close/>
                <a:moveTo>
                  <a:pt x="2233462" y="2713540"/>
                </a:moveTo>
                <a:cubicBezTo>
                  <a:pt x="2281366" y="2713540"/>
                  <a:pt x="2320199" y="2752373"/>
                  <a:pt x="2320199" y="2800277"/>
                </a:cubicBezTo>
                <a:cubicBezTo>
                  <a:pt x="2320199" y="2848181"/>
                  <a:pt x="2281366" y="2887014"/>
                  <a:pt x="2233462" y="2887014"/>
                </a:cubicBezTo>
                <a:cubicBezTo>
                  <a:pt x="2185558" y="2887014"/>
                  <a:pt x="2146725" y="2848181"/>
                  <a:pt x="2146725" y="2800277"/>
                </a:cubicBezTo>
                <a:cubicBezTo>
                  <a:pt x="2146725" y="2752373"/>
                  <a:pt x="2185558" y="2713540"/>
                  <a:pt x="2233462" y="2713540"/>
                </a:cubicBezTo>
                <a:close/>
                <a:moveTo>
                  <a:pt x="1517887" y="2713540"/>
                </a:moveTo>
                <a:cubicBezTo>
                  <a:pt x="1565791" y="2713540"/>
                  <a:pt x="1604624" y="2752373"/>
                  <a:pt x="1604624" y="2800277"/>
                </a:cubicBezTo>
                <a:cubicBezTo>
                  <a:pt x="1604624" y="2848181"/>
                  <a:pt x="1565791" y="2887014"/>
                  <a:pt x="1517887" y="2887014"/>
                </a:cubicBezTo>
                <a:cubicBezTo>
                  <a:pt x="1469983" y="2887014"/>
                  <a:pt x="1431150" y="2848181"/>
                  <a:pt x="1431150" y="2800277"/>
                </a:cubicBezTo>
                <a:cubicBezTo>
                  <a:pt x="1431150" y="2752373"/>
                  <a:pt x="1469983" y="2713540"/>
                  <a:pt x="1517887" y="2713540"/>
                </a:cubicBezTo>
                <a:close/>
                <a:moveTo>
                  <a:pt x="802312" y="2713540"/>
                </a:moveTo>
                <a:cubicBezTo>
                  <a:pt x="850216" y="2713540"/>
                  <a:pt x="889049" y="2752373"/>
                  <a:pt x="889049" y="2800277"/>
                </a:cubicBezTo>
                <a:cubicBezTo>
                  <a:pt x="889049" y="2848181"/>
                  <a:pt x="850216" y="2887014"/>
                  <a:pt x="802312" y="2887014"/>
                </a:cubicBezTo>
                <a:cubicBezTo>
                  <a:pt x="754408" y="2887014"/>
                  <a:pt x="715575" y="2848181"/>
                  <a:pt x="715575" y="2800277"/>
                </a:cubicBezTo>
                <a:cubicBezTo>
                  <a:pt x="715575" y="2752373"/>
                  <a:pt x="754408" y="2713540"/>
                  <a:pt x="802312" y="2713540"/>
                </a:cubicBezTo>
                <a:close/>
                <a:moveTo>
                  <a:pt x="86737" y="2713540"/>
                </a:moveTo>
                <a:cubicBezTo>
                  <a:pt x="134641" y="2713540"/>
                  <a:pt x="173474" y="2752373"/>
                  <a:pt x="173474" y="2800277"/>
                </a:cubicBezTo>
                <a:cubicBezTo>
                  <a:pt x="173474" y="2848181"/>
                  <a:pt x="134641" y="2887014"/>
                  <a:pt x="86737" y="2887014"/>
                </a:cubicBezTo>
                <a:cubicBezTo>
                  <a:pt x="38833" y="2887014"/>
                  <a:pt x="0" y="2848181"/>
                  <a:pt x="0" y="2800277"/>
                </a:cubicBezTo>
                <a:cubicBezTo>
                  <a:pt x="0" y="2752373"/>
                  <a:pt x="38833" y="2713540"/>
                  <a:pt x="86737" y="2713540"/>
                </a:cubicBezTo>
                <a:close/>
                <a:moveTo>
                  <a:pt x="6526912" y="2170832"/>
                </a:moveTo>
                <a:cubicBezTo>
                  <a:pt x="6574816" y="2170832"/>
                  <a:pt x="6613649" y="2209665"/>
                  <a:pt x="6613649" y="2257569"/>
                </a:cubicBezTo>
                <a:cubicBezTo>
                  <a:pt x="6613649" y="2305473"/>
                  <a:pt x="6574816" y="2344306"/>
                  <a:pt x="6526912" y="2344306"/>
                </a:cubicBezTo>
                <a:cubicBezTo>
                  <a:pt x="6479008" y="2344306"/>
                  <a:pt x="6440175" y="2305473"/>
                  <a:pt x="6440175" y="2257569"/>
                </a:cubicBezTo>
                <a:cubicBezTo>
                  <a:pt x="6440175" y="2209665"/>
                  <a:pt x="6479008" y="2170832"/>
                  <a:pt x="6526912" y="2170832"/>
                </a:cubicBezTo>
                <a:close/>
                <a:moveTo>
                  <a:pt x="5811337" y="2170832"/>
                </a:moveTo>
                <a:cubicBezTo>
                  <a:pt x="5859241" y="2170832"/>
                  <a:pt x="5898074" y="2209665"/>
                  <a:pt x="5898074" y="2257569"/>
                </a:cubicBezTo>
                <a:cubicBezTo>
                  <a:pt x="5898074" y="2305473"/>
                  <a:pt x="5859241" y="2344306"/>
                  <a:pt x="5811337" y="2344306"/>
                </a:cubicBezTo>
                <a:cubicBezTo>
                  <a:pt x="5763433" y="2344306"/>
                  <a:pt x="5724600" y="2305473"/>
                  <a:pt x="5724600" y="2257569"/>
                </a:cubicBezTo>
                <a:cubicBezTo>
                  <a:pt x="5724600" y="2209665"/>
                  <a:pt x="5763433" y="2170832"/>
                  <a:pt x="5811337" y="2170832"/>
                </a:cubicBezTo>
                <a:close/>
                <a:moveTo>
                  <a:pt x="5095762" y="2170832"/>
                </a:moveTo>
                <a:cubicBezTo>
                  <a:pt x="5143666" y="2170832"/>
                  <a:pt x="5182499" y="2209665"/>
                  <a:pt x="5182499" y="2257569"/>
                </a:cubicBezTo>
                <a:cubicBezTo>
                  <a:pt x="5182499" y="2305473"/>
                  <a:pt x="5143666" y="2344306"/>
                  <a:pt x="5095762" y="2344306"/>
                </a:cubicBezTo>
                <a:cubicBezTo>
                  <a:pt x="5047858" y="2344306"/>
                  <a:pt x="5009025" y="2305473"/>
                  <a:pt x="5009025" y="2257569"/>
                </a:cubicBezTo>
                <a:cubicBezTo>
                  <a:pt x="5009025" y="2209665"/>
                  <a:pt x="5047858" y="2170832"/>
                  <a:pt x="5095762" y="2170832"/>
                </a:cubicBezTo>
                <a:close/>
                <a:moveTo>
                  <a:pt x="4380187" y="2170832"/>
                </a:moveTo>
                <a:cubicBezTo>
                  <a:pt x="4428091" y="2170832"/>
                  <a:pt x="4466924" y="2209665"/>
                  <a:pt x="4466924" y="2257569"/>
                </a:cubicBezTo>
                <a:cubicBezTo>
                  <a:pt x="4466924" y="2305473"/>
                  <a:pt x="4428091" y="2344306"/>
                  <a:pt x="4380187" y="2344306"/>
                </a:cubicBezTo>
                <a:cubicBezTo>
                  <a:pt x="4332283" y="2344306"/>
                  <a:pt x="4293450" y="2305473"/>
                  <a:pt x="4293450" y="2257569"/>
                </a:cubicBezTo>
                <a:cubicBezTo>
                  <a:pt x="4293450" y="2209665"/>
                  <a:pt x="4332283" y="2170832"/>
                  <a:pt x="4380187" y="2170832"/>
                </a:cubicBezTo>
                <a:close/>
                <a:moveTo>
                  <a:pt x="3664612" y="2170832"/>
                </a:moveTo>
                <a:cubicBezTo>
                  <a:pt x="3712516" y="2170832"/>
                  <a:pt x="3751349" y="2209665"/>
                  <a:pt x="3751349" y="2257569"/>
                </a:cubicBezTo>
                <a:cubicBezTo>
                  <a:pt x="3751349" y="2305473"/>
                  <a:pt x="3712516" y="2344306"/>
                  <a:pt x="3664612" y="2344306"/>
                </a:cubicBezTo>
                <a:cubicBezTo>
                  <a:pt x="3616708" y="2344306"/>
                  <a:pt x="3577875" y="2305473"/>
                  <a:pt x="3577875" y="2257569"/>
                </a:cubicBezTo>
                <a:cubicBezTo>
                  <a:pt x="3577875" y="2209665"/>
                  <a:pt x="3616708" y="2170832"/>
                  <a:pt x="3664612" y="2170832"/>
                </a:cubicBezTo>
                <a:close/>
                <a:moveTo>
                  <a:pt x="2949037" y="2170832"/>
                </a:moveTo>
                <a:cubicBezTo>
                  <a:pt x="2996941" y="2170832"/>
                  <a:pt x="3035774" y="2209665"/>
                  <a:pt x="3035774" y="2257569"/>
                </a:cubicBezTo>
                <a:cubicBezTo>
                  <a:pt x="3035774" y="2305473"/>
                  <a:pt x="2996941" y="2344306"/>
                  <a:pt x="2949037" y="2344306"/>
                </a:cubicBezTo>
                <a:cubicBezTo>
                  <a:pt x="2901133" y="2344306"/>
                  <a:pt x="2862300" y="2305473"/>
                  <a:pt x="2862300" y="2257569"/>
                </a:cubicBezTo>
                <a:cubicBezTo>
                  <a:pt x="2862300" y="2209665"/>
                  <a:pt x="2901133" y="2170832"/>
                  <a:pt x="2949037" y="2170832"/>
                </a:cubicBezTo>
                <a:close/>
                <a:moveTo>
                  <a:pt x="2233462" y="2170832"/>
                </a:moveTo>
                <a:cubicBezTo>
                  <a:pt x="2281366" y="2170832"/>
                  <a:pt x="2320199" y="2209665"/>
                  <a:pt x="2320199" y="2257569"/>
                </a:cubicBezTo>
                <a:cubicBezTo>
                  <a:pt x="2320199" y="2305473"/>
                  <a:pt x="2281366" y="2344306"/>
                  <a:pt x="2233462" y="2344306"/>
                </a:cubicBezTo>
                <a:cubicBezTo>
                  <a:pt x="2185558" y="2344306"/>
                  <a:pt x="2146725" y="2305473"/>
                  <a:pt x="2146725" y="2257569"/>
                </a:cubicBezTo>
                <a:cubicBezTo>
                  <a:pt x="2146725" y="2209665"/>
                  <a:pt x="2185558" y="2170832"/>
                  <a:pt x="2233462" y="2170832"/>
                </a:cubicBezTo>
                <a:close/>
                <a:moveTo>
                  <a:pt x="1517887" y="2170832"/>
                </a:moveTo>
                <a:cubicBezTo>
                  <a:pt x="1565791" y="2170832"/>
                  <a:pt x="1604624" y="2209665"/>
                  <a:pt x="1604624" y="2257569"/>
                </a:cubicBezTo>
                <a:cubicBezTo>
                  <a:pt x="1604624" y="2305473"/>
                  <a:pt x="1565791" y="2344306"/>
                  <a:pt x="1517887" y="2344306"/>
                </a:cubicBezTo>
                <a:cubicBezTo>
                  <a:pt x="1469983" y="2344306"/>
                  <a:pt x="1431150" y="2305473"/>
                  <a:pt x="1431150" y="2257569"/>
                </a:cubicBezTo>
                <a:cubicBezTo>
                  <a:pt x="1431150" y="2209665"/>
                  <a:pt x="1469983" y="2170832"/>
                  <a:pt x="1517887" y="2170832"/>
                </a:cubicBezTo>
                <a:close/>
                <a:moveTo>
                  <a:pt x="802312" y="2170832"/>
                </a:moveTo>
                <a:cubicBezTo>
                  <a:pt x="850216" y="2170832"/>
                  <a:pt x="889049" y="2209665"/>
                  <a:pt x="889049" y="2257569"/>
                </a:cubicBezTo>
                <a:cubicBezTo>
                  <a:pt x="889049" y="2305473"/>
                  <a:pt x="850216" y="2344306"/>
                  <a:pt x="802312" y="2344306"/>
                </a:cubicBezTo>
                <a:cubicBezTo>
                  <a:pt x="754408" y="2344306"/>
                  <a:pt x="715575" y="2305473"/>
                  <a:pt x="715575" y="2257569"/>
                </a:cubicBezTo>
                <a:cubicBezTo>
                  <a:pt x="715575" y="2209665"/>
                  <a:pt x="754408" y="2170832"/>
                  <a:pt x="802312" y="2170832"/>
                </a:cubicBezTo>
                <a:close/>
                <a:moveTo>
                  <a:pt x="86737" y="2170832"/>
                </a:moveTo>
                <a:cubicBezTo>
                  <a:pt x="134641" y="2170832"/>
                  <a:pt x="173474" y="2209665"/>
                  <a:pt x="173474" y="2257569"/>
                </a:cubicBezTo>
                <a:cubicBezTo>
                  <a:pt x="173474" y="2305473"/>
                  <a:pt x="134641" y="2344306"/>
                  <a:pt x="86737" y="2344306"/>
                </a:cubicBezTo>
                <a:cubicBezTo>
                  <a:pt x="38833" y="2344306"/>
                  <a:pt x="0" y="2305473"/>
                  <a:pt x="0" y="2257569"/>
                </a:cubicBezTo>
                <a:cubicBezTo>
                  <a:pt x="0" y="2209665"/>
                  <a:pt x="38833" y="2170832"/>
                  <a:pt x="86737" y="2170832"/>
                </a:cubicBezTo>
                <a:close/>
                <a:moveTo>
                  <a:pt x="6526912" y="1628124"/>
                </a:moveTo>
                <a:cubicBezTo>
                  <a:pt x="6574816" y="1628124"/>
                  <a:pt x="6613649" y="1666957"/>
                  <a:pt x="6613649" y="1714861"/>
                </a:cubicBezTo>
                <a:cubicBezTo>
                  <a:pt x="6613649" y="1762765"/>
                  <a:pt x="6574816" y="1801598"/>
                  <a:pt x="6526912" y="1801598"/>
                </a:cubicBezTo>
                <a:cubicBezTo>
                  <a:pt x="6479008" y="1801598"/>
                  <a:pt x="6440175" y="1762765"/>
                  <a:pt x="6440175" y="1714861"/>
                </a:cubicBezTo>
                <a:cubicBezTo>
                  <a:pt x="6440175" y="1666957"/>
                  <a:pt x="6479008" y="1628124"/>
                  <a:pt x="6526912" y="1628124"/>
                </a:cubicBezTo>
                <a:close/>
                <a:moveTo>
                  <a:pt x="5811337" y="1628124"/>
                </a:moveTo>
                <a:cubicBezTo>
                  <a:pt x="5859241" y="1628124"/>
                  <a:pt x="5898074" y="1666957"/>
                  <a:pt x="5898074" y="1714861"/>
                </a:cubicBezTo>
                <a:cubicBezTo>
                  <a:pt x="5898074" y="1762765"/>
                  <a:pt x="5859241" y="1801598"/>
                  <a:pt x="5811337" y="1801598"/>
                </a:cubicBezTo>
                <a:cubicBezTo>
                  <a:pt x="5763433" y="1801598"/>
                  <a:pt x="5724600" y="1762765"/>
                  <a:pt x="5724600" y="1714861"/>
                </a:cubicBezTo>
                <a:cubicBezTo>
                  <a:pt x="5724600" y="1666957"/>
                  <a:pt x="5763433" y="1628124"/>
                  <a:pt x="5811337" y="1628124"/>
                </a:cubicBezTo>
                <a:close/>
                <a:moveTo>
                  <a:pt x="5095762" y="1628124"/>
                </a:moveTo>
                <a:cubicBezTo>
                  <a:pt x="5143666" y="1628124"/>
                  <a:pt x="5182499" y="1666957"/>
                  <a:pt x="5182499" y="1714861"/>
                </a:cubicBezTo>
                <a:cubicBezTo>
                  <a:pt x="5182499" y="1762765"/>
                  <a:pt x="5143666" y="1801598"/>
                  <a:pt x="5095762" y="1801598"/>
                </a:cubicBezTo>
                <a:cubicBezTo>
                  <a:pt x="5047858" y="1801598"/>
                  <a:pt x="5009025" y="1762765"/>
                  <a:pt x="5009025" y="1714861"/>
                </a:cubicBezTo>
                <a:cubicBezTo>
                  <a:pt x="5009025" y="1666957"/>
                  <a:pt x="5047858" y="1628124"/>
                  <a:pt x="5095762" y="1628124"/>
                </a:cubicBezTo>
                <a:close/>
                <a:moveTo>
                  <a:pt x="4380187" y="1628124"/>
                </a:moveTo>
                <a:cubicBezTo>
                  <a:pt x="4428091" y="1628124"/>
                  <a:pt x="4466924" y="1666957"/>
                  <a:pt x="4466924" y="1714861"/>
                </a:cubicBezTo>
                <a:cubicBezTo>
                  <a:pt x="4466924" y="1762765"/>
                  <a:pt x="4428091" y="1801598"/>
                  <a:pt x="4380187" y="1801598"/>
                </a:cubicBezTo>
                <a:cubicBezTo>
                  <a:pt x="4332283" y="1801598"/>
                  <a:pt x="4293450" y="1762765"/>
                  <a:pt x="4293450" y="1714861"/>
                </a:cubicBezTo>
                <a:cubicBezTo>
                  <a:pt x="4293450" y="1666957"/>
                  <a:pt x="4332283" y="1628124"/>
                  <a:pt x="4380187" y="1628124"/>
                </a:cubicBezTo>
                <a:close/>
                <a:moveTo>
                  <a:pt x="3664612" y="1628124"/>
                </a:moveTo>
                <a:cubicBezTo>
                  <a:pt x="3712516" y="1628124"/>
                  <a:pt x="3751349" y="1666957"/>
                  <a:pt x="3751349" y="1714861"/>
                </a:cubicBezTo>
                <a:cubicBezTo>
                  <a:pt x="3751349" y="1762765"/>
                  <a:pt x="3712516" y="1801598"/>
                  <a:pt x="3664612" y="1801598"/>
                </a:cubicBezTo>
                <a:cubicBezTo>
                  <a:pt x="3616708" y="1801598"/>
                  <a:pt x="3577875" y="1762765"/>
                  <a:pt x="3577875" y="1714861"/>
                </a:cubicBezTo>
                <a:cubicBezTo>
                  <a:pt x="3577875" y="1666957"/>
                  <a:pt x="3616708" y="1628124"/>
                  <a:pt x="3664612" y="1628124"/>
                </a:cubicBezTo>
                <a:close/>
                <a:moveTo>
                  <a:pt x="2949037" y="1628124"/>
                </a:moveTo>
                <a:cubicBezTo>
                  <a:pt x="2996941" y="1628124"/>
                  <a:pt x="3035774" y="1666957"/>
                  <a:pt x="3035774" y="1714861"/>
                </a:cubicBezTo>
                <a:cubicBezTo>
                  <a:pt x="3035774" y="1762765"/>
                  <a:pt x="2996941" y="1801598"/>
                  <a:pt x="2949037" y="1801598"/>
                </a:cubicBezTo>
                <a:cubicBezTo>
                  <a:pt x="2901133" y="1801598"/>
                  <a:pt x="2862300" y="1762765"/>
                  <a:pt x="2862300" y="1714861"/>
                </a:cubicBezTo>
                <a:cubicBezTo>
                  <a:pt x="2862300" y="1666957"/>
                  <a:pt x="2901133" y="1628124"/>
                  <a:pt x="2949037" y="1628124"/>
                </a:cubicBezTo>
                <a:close/>
                <a:moveTo>
                  <a:pt x="2233462" y="1628124"/>
                </a:moveTo>
                <a:cubicBezTo>
                  <a:pt x="2281366" y="1628124"/>
                  <a:pt x="2320199" y="1666957"/>
                  <a:pt x="2320199" y="1714861"/>
                </a:cubicBezTo>
                <a:cubicBezTo>
                  <a:pt x="2320199" y="1762765"/>
                  <a:pt x="2281366" y="1801598"/>
                  <a:pt x="2233462" y="1801598"/>
                </a:cubicBezTo>
                <a:cubicBezTo>
                  <a:pt x="2185558" y="1801598"/>
                  <a:pt x="2146725" y="1762765"/>
                  <a:pt x="2146725" y="1714861"/>
                </a:cubicBezTo>
                <a:cubicBezTo>
                  <a:pt x="2146725" y="1666957"/>
                  <a:pt x="2185558" y="1628124"/>
                  <a:pt x="2233462" y="1628124"/>
                </a:cubicBezTo>
                <a:close/>
                <a:moveTo>
                  <a:pt x="1517887" y="1628124"/>
                </a:moveTo>
                <a:cubicBezTo>
                  <a:pt x="1565791" y="1628124"/>
                  <a:pt x="1604624" y="1666957"/>
                  <a:pt x="1604624" y="1714861"/>
                </a:cubicBezTo>
                <a:cubicBezTo>
                  <a:pt x="1604624" y="1762765"/>
                  <a:pt x="1565791" y="1801598"/>
                  <a:pt x="1517887" y="1801598"/>
                </a:cubicBezTo>
                <a:cubicBezTo>
                  <a:pt x="1469983" y="1801598"/>
                  <a:pt x="1431150" y="1762765"/>
                  <a:pt x="1431150" y="1714861"/>
                </a:cubicBezTo>
                <a:cubicBezTo>
                  <a:pt x="1431150" y="1666957"/>
                  <a:pt x="1469983" y="1628124"/>
                  <a:pt x="1517887" y="1628124"/>
                </a:cubicBezTo>
                <a:close/>
                <a:moveTo>
                  <a:pt x="802312" y="1628124"/>
                </a:moveTo>
                <a:cubicBezTo>
                  <a:pt x="850216" y="1628124"/>
                  <a:pt x="889049" y="1666957"/>
                  <a:pt x="889049" y="1714861"/>
                </a:cubicBezTo>
                <a:cubicBezTo>
                  <a:pt x="889049" y="1762765"/>
                  <a:pt x="850216" y="1801598"/>
                  <a:pt x="802312" y="1801598"/>
                </a:cubicBezTo>
                <a:cubicBezTo>
                  <a:pt x="754408" y="1801598"/>
                  <a:pt x="715575" y="1762765"/>
                  <a:pt x="715575" y="1714861"/>
                </a:cubicBezTo>
                <a:cubicBezTo>
                  <a:pt x="715575" y="1666957"/>
                  <a:pt x="754408" y="1628124"/>
                  <a:pt x="802312" y="1628124"/>
                </a:cubicBezTo>
                <a:close/>
                <a:moveTo>
                  <a:pt x="86737" y="1628124"/>
                </a:moveTo>
                <a:cubicBezTo>
                  <a:pt x="134641" y="1628124"/>
                  <a:pt x="173474" y="1666957"/>
                  <a:pt x="173474" y="1714861"/>
                </a:cubicBezTo>
                <a:cubicBezTo>
                  <a:pt x="173474" y="1762765"/>
                  <a:pt x="134641" y="1801598"/>
                  <a:pt x="86737" y="1801598"/>
                </a:cubicBezTo>
                <a:cubicBezTo>
                  <a:pt x="38833" y="1801598"/>
                  <a:pt x="0" y="1762765"/>
                  <a:pt x="0" y="1714861"/>
                </a:cubicBezTo>
                <a:cubicBezTo>
                  <a:pt x="0" y="1666957"/>
                  <a:pt x="38833" y="1628124"/>
                  <a:pt x="86737" y="1628124"/>
                </a:cubicBezTo>
                <a:close/>
                <a:moveTo>
                  <a:pt x="6526912" y="1085416"/>
                </a:moveTo>
                <a:cubicBezTo>
                  <a:pt x="6574816" y="1085416"/>
                  <a:pt x="6613649" y="1124249"/>
                  <a:pt x="6613649" y="1172153"/>
                </a:cubicBezTo>
                <a:cubicBezTo>
                  <a:pt x="6613649" y="1220057"/>
                  <a:pt x="6574816" y="1258890"/>
                  <a:pt x="6526912" y="1258890"/>
                </a:cubicBezTo>
                <a:cubicBezTo>
                  <a:pt x="6479008" y="1258890"/>
                  <a:pt x="6440175" y="1220057"/>
                  <a:pt x="6440175" y="1172153"/>
                </a:cubicBezTo>
                <a:cubicBezTo>
                  <a:pt x="6440175" y="1124249"/>
                  <a:pt x="6479008" y="1085416"/>
                  <a:pt x="6526912" y="1085416"/>
                </a:cubicBezTo>
                <a:close/>
                <a:moveTo>
                  <a:pt x="5811337" y="1085416"/>
                </a:moveTo>
                <a:cubicBezTo>
                  <a:pt x="5859241" y="1085416"/>
                  <a:pt x="5898074" y="1124249"/>
                  <a:pt x="5898074" y="1172153"/>
                </a:cubicBezTo>
                <a:cubicBezTo>
                  <a:pt x="5898074" y="1220057"/>
                  <a:pt x="5859241" y="1258890"/>
                  <a:pt x="5811337" y="1258890"/>
                </a:cubicBezTo>
                <a:cubicBezTo>
                  <a:pt x="5763433" y="1258890"/>
                  <a:pt x="5724600" y="1220057"/>
                  <a:pt x="5724600" y="1172153"/>
                </a:cubicBezTo>
                <a:cubicBezTo>
                  <a:pt x="5724600" y="1124249"/>
                  <a:pt x="5763433" y="1085416"/>
                  <a:pt x="5811337" y="1085416"/>
                </a:cubicBezTo>
                <a:close/>
                <a:moveTo>
                  <a:pt x="5095762" y="1085416"/>
                </a:moveTo>
                <a:cubicBezTo>
                  <a:pt x="5143666" y="1085416"/>
                  <a:pt x="5182499" y="1124249"/>
                  <a:pt x="5182499" y="1172153"/>
                </a:cubicBezTo>
                <a:cubicBezTo>
                  <a:pt x="5182499" y="1220057"/>
                  <a:pt x="5143666" y="1258890"/>
                  <a:pt x="5095762" y="1258890"/>
                </a:cubicBezTo>
                <a:cubicBezTo>
                  <a:pt x="5047858" y="1258890"/>
                  <a:pt x="5009025" y="1220057"/>
                  <a:pt x="5009025" y="1172153"/>
                </a:cubicBezTo>
                <a:cubicBezTo>
                  <a:pt x="5009025" y="1124249"/>
                  <a:pt x="5047858" y="1085416"/>
                  <a:pt x="5095762" y="1085416"/>
                </a:cubicBezTo>
                <a:close/>
                <a:moveTo>
                  <a:pt x="4380187" y="1085416"/>
                </a:moveTo>
                <a:cubicBezTo>
                  <a:pt x="4428091" y="1085416"/>
                  <a:pt x="4466924" y="1124249"/>
                  <a:pt x="4466924" y="1172153"/>
                </a:cubicBezTo>
                <a:cubicBezTo>
                  <a:pt x="4466924" y="1220057"/>
                  <a:pt x="4428091" y="1258890"/>
                  <a:pt x="4380187" y="1258890"/>
                </a:cubicBezTo>
                <a:cubicBezTo>
                  <a:pt x="4332283" y="1258890"/>
                  <a:pt x="4293450" y="1220057"/>
                  <a:pt x="4293450" y="1172153"/>
                </a:cubicBezTo>
                <a:cubicBezTo>
                  <a:pt x="4293450" y="1124249"/>
                  <a:pt x="4332283" y="1085416"/>
                  <a:pt x="4380187" y="1085416"/>
                </a:cubicBezTo>
                <a:close/>
                <a:moveTo>
                  <a:pt x="3664612" y="1085416"/>
                </a:moveTo>
                <a:cubicBezTo>
                  <a:pt x="3712516" y="1085416"/>
                  <a:pt x="3751349" y="1124249"/>
                  <a:pt x="3751349" y="1172153"/>
                </a:cubicBezTo>
                <a:cubicBezTo>
                  <a:pt x="3751349" y="1220057"/>
                  <a:pt x="3712516" y="1258890"/>
                  <a:pt x="3664612" y="1258890"/>
                </a:cubicBezTo>
                <a:cubicBezTo>
                  <a:pt x="3616708" y="1258890"/>
                  <a:pt x="3577875" y="1220057"/>
                  <a:pt x="3577875" y="1172153"/>
                </a:cubicBezTo>
                <a:cubicBezTo>
                  <a:pt x="3577875" y="1124249"/>
                  <a:pt x="3616708" y="1085416"/>
                  <a:pt x="3664612" y="1085416"/>
                </a:cubicBezTo>
                <a:close/>
                <a:moveTo>
                  <a:pt x="2949037" y="1085416"/>
                </a:moveTo>
                <a:cubicBezTo>
                  <a:pt x="2996941" y="1085416"/>
                  <a:pt x="3035774" y="1124249"/>
                  <a:pt x="3035774" y="1172153"/>
                </a:cubicBezTo>
                <a:cubicBezTo>
                  <a:pt x="3035774" y="1220057"/>
                  <a:pt x="2996941" y="1258890"/>
                  <a:pt x="2949037" y="1258890"/>
                </a:cubicBezTo>
                <a:cubicBezTo>
                  <a:pt x="2901133" y="1258890"/>
                  <a:pt x="2862300" y="1220057"/>
                  <a:pt x="2862300" y="1172153"/>
                </a:cubicBezTo>
                <a:cubicBezTo>
                  <a:pt x="2862300" y="1124249"/>
                  <a:pt x="2901133" y="1085416"/>
                  <a:pt x="2949037" y="1085416"/>
                </a:cubicBezTo>
                <a:close/>
                <a:moveTo>
                  <a:pt x="2233462" y="1085416"/>
                </a:moveTo>
                <a:cubicBezTo>
                  <a:pt x="2281366" y="1085416"/>
                  <a:pt x="2320199" y="1124249"/>
                  <a:pt x="2320199" y="1172153"/>
                </a:cubicBezTo>
                <a:cubicBezTo>
                  <a:pt x="2320199" y="1220057"/>
                  <a:pt x="2281366" y="1258890"/>
                  <a:pt x="2233462" y="1258890"/>
                </a:cubicBezTo>
                <a:cubicBezTo>
                  <a:pt x="2185558" y="1258890"/>
                  <a:pt x="2146725" y="1220057"/>
                  <a:pt x="2146725" y="1172153"/>
                </a:cubicBezTo>
                <a:cubicBezTo>
                  <a:pt x="2146725" y="1124249"/>
                  <a:pt x="2185558" y="1085416"/>
                  <a:pt x="2233462" y="1085416"/>
                </a:cubicBezTo>
                <a:close/>
                <a:moveTo>
                  <a:pt x="1517887" y="1085416"/>
                </a:moveTo>
                <a:cubicBezTo>
                  <a:pt x="1565791" y="1085416"/>
                  <a:pt x="1604624" y="1124249"/>
                  <a:pt x="1604624" y="1172153"/>
                </a:cubicBezTo>
                <a:cubicBezTo>
                  <a:pt x="1604624" y="1220057"/>
                  <a:pt x="1565791" y="1258890"/>
                  <a:pt x="1517887" y="1258890"/>
                </a:cubicBezTo>
                <a:cubicBezTo>
                  <a:pt x="1469983" y="1258890"/>
                  <a:pt x="1431150" y="1220057"/>
                  <a:pt x="1431150" y="1172153"/>
                </a:cubicBezTo>
                <a:cubicBezTo>
                  <a:pt x="1431150" y="1124249"/>
                  <a:pt x="1469983" y="1085416"/>
                  <a:pt x="1517887" y="1085416"/>
                </a:cubicBezTo>
                <a:close/>
                <a:moveTo>
                  <a:pt x="802312" y="1085416"/>
                </a:moveTo>
                <a:cubicBezTo>
                  <a:pt x="850216" y="1085416"/>
                  <a:pt x="889049" y="1124249"/>
                  <a:pt x="889049" y="1172153"/>
                </a:cubicBezTo>
                <a:cubicBezTo>
                  <a:pt x="889049" y="1220057"/>
                  <a:pt x="850216" y="1258890"/>
                  <a:pt x="802312" y="1258890"/>
                </a:cubicBezTo>
                <a:cubicBezTo>
                  <a:pt x="754408" y="1258890"/>
                  <a:pt x="715575" y="1220057"/>
                  <a:pt x="715575" y="1172153"/>
                </a:cubicBezTo>
                <a:cubicBezTo>
                  <a:pt x="715575" y="1124249"/>
                  <a:pt x="754408" y="1085416"/>
                  <a:pt x="802312" y="1085416"/>
                </a:cubicBezTo>
                <a:close/>
                <a:moveTo>
                  <a:pt x="86737" y="1085416"/>
                </a:moveTo>
                <a:cubicBezTo>
                  <a:pt x="134641" y="1085416"/>
                  <a:pt x="173474" y="1124249"/>
                  <a:pt x="173474" y="1172153"/>
                </a:cubicBezTo>
                <a:cubicBezTo>
                  <a:pt x="173474" y="1220057"/>
                  <a:pt x="134641" y="1258890"/>
                  <a:pt x="86737" y="1258890"/>
                </a:cubicBezTo>
                <a:cubicBezTo>
                  <a:pt x="38833" y="1258890"/>
                  <a:pt x="0" y="1220057"/>
                  <a:pt x="0" y="1172153"/>
                </a:cubicBezTo>
                <a:cubicBezTo>
                  <a:pt x="0" y="1124249"/>
                  <a:pt x="38833" y="1085416"/>
                  <a:pt x="86737" y="1085416"/>
                </a:cubicBezTo>
                <a:close/>
                <a:moveTo>
                  <a:pt x="6526912" y="542708"/>
                </a:moveTo>
                <a:cubicBezTo>
                  <a:pt x="6574816" y="542708"/>
                  <a:pt x="6613649" y="581541"/>
                  <a:pt x="6613649" y="629445"/>
                </a:cubicBezTo>
                <a:cubicBezTo>
                  <a:pt x="6613649" y="677349"/>
                  <a:pt x="6574816" y="716182"/>
                  <a:pt x="6526912" y="716182"/>
                </a:cubicBezTo>
                <a:cubicBezTo>
                  <a:pt x="6479008" y="716182"/>
                  <a:pt x="6440175" y="677349"/>
                  <a:pt x="6440175" y="629445"/>
                </a:cubicBezTo>
                <a:cubicBezTo>
                  <a:pt x="6440175" y="581541"/>
                  <a:pt x="6479008" y="542708"/>
                  <a:pt x="6526912" y="542708"/>
                </a:cubicBezTo>
                <a:close/>
                <a:moveTo>
                  <a:pt x="5811337" y="542708"/>
                </a:moveTo>
                <a:cubicBezTo>
                  <a:pt x="5859241" y="542708"/>
                  <a:pt x="5898074" y="581541"/>
                  <a:pt x="5898074" y="629445"/>
                </a:cubicBezTo>
                <a:cubicBezTo>
                  <a:pt x="5898074" y="677349"/>
                  <a:pt x="5859241" y="716182"/>
                  <a:pt x="5811337" y="716182"/>
                </a:cubicBezTo>
                <a:cubicBezTo>
                  <a:pt x="5763433" y="716182"/>
                  <a:pt x="5724600" y="677349"/>
                  <a:pt x="5724600" y="629445"/>
                </a:cubicBezTo>
                <a:cubicBezTo>
                  <a:pt x="5724600" y="581541"/>
                  <a:pt x="5763433" y="542708"/>
                  <a:pt x="5811337" y="542708"/>
                </a:cubicBezTo>
                <a:close/>
                <a:moveTo>
                  <a:pt x="5095762" y="542708"/>
                </a:moveTo>
                <a:cubicBezTo>
                  <a:pt x="5143666" y="542708"/>
                  <a:pt x="5182499" y="581541"/>
                  <a:pt x="5182499" y="629445"/>
                </a:cubicBezTo>
                <a:cubicBezTo>
                  <a:pt x="5182499" y="677349"/>
                  <a:pt x="5143666" y="716182"/>
                  <a:pt x="5095762" y="716182"/>
                </a:cubicBezTo>
                <a:cubicBezTo>
                  <a:pt x="5047858" y="716182"/>
                  <a:pt x="5009025" y="677349"/>
                  <a:pt x="5009025" y="629445"/>
                </a:cubicBezTo>
                <a:cubicBezTo>
                  <a:pt x="5009025" y="581541"/>
                  <a:pt x="5047858" y="542708"/>
                  <a:pt x="5095762" y="542708"/>
                </a:cubicBezTo>
                <a:close/>
                <a:moveTo>
                  <a:pt x="4380187" y="542708"/>
                </a:moveTo>
                <a:cubicBezTo>
                  <a:pt x="4428091" y="542708"/>
                  <a:pt x="4466924" y="581541"/>
                  <a:pt x="4466924" y="629445"/>
                </a:cubicBezTo>
                <a:cubicBezTo>
                  <a:pt x="4466924" y="677349"/>
                  <a:pt x="4428091" y="716182"/>
                  <a:pt x="4380187" y="716182"/>
                </a:cubicBezTo>
                <a:cubicBezTo>
                  <a:pt x="4332283" y="716182"/>
                  <a:pt x="4293450" y="677349"/>
                  <a:pt x="4293450" y="629445"/>
                </a:cubicBezTo>
                <a:cubicBezTo>
                  <a:pt x="4293450" y="581541"/>
                  <a:pt x="4332283" y="542708"/>
                  <a:pt x="4380187" y="542708"/>
                </a:cubicBezTo>
                <a:close/>
                <a:moveTo>
                  <a:pt x="3664612" y="542708"/>
                </a:moveTo>
                <a:cubicBezTo>
                  <a:pt x="3712516" y="542708"/>
                  <a:pt x="3751349" y="581541"/>
                  <a:pt x="3751349" y="629445"/>
                </a:cubicBezTo>
                <a:cubicBezTo>
                  <a:pt x="3751349" y="677349"/>
                  <a:pt x="3712516" y="716182"/>
                  <a:pt x="3664612" y="716182"/>
                </a:cubicBezTo>
                <a:cubicBezTo>
                  <a:pt x="3616708" y="716182"/>
                  <a:pt x="3577875" y="677349"/>
                  <a:pt x="3577875" y="629445"/>
                </a:cubicBezTo>
                <a:cubicBezTo>
                  <a:pt x="3577875" y="581541"/>
                  <a:pt x="3616708" y="542708"/>
                  <a:pt x="3664612" y="542708"/>
                </a:cubicBezTo>
                <a:close/>
                <a:moveTo>
                  <a:pt x="2949037" y="542708"/>
                </a:moveTo>
                <a:cubicBezTo>
                  <a:pt x="2996941" y="542708"/>
                  <a:pt x="3035774" y="581541"/>
                  <a:pt x="3035774" y="629445"/>
                </a:cubicBezTo>
                <a:cubicBezTo>
                  <a:pt x="3035774" y="677349"/>
                  <a:pt x="2996941" y="716182"/>
                  <a:pt x="2949037" y="716182"/>
                </a:cubicBezTo>
                <a:cubicBezTo>
                  <a:pt x="2901133" y="716182"/>
                  <a:pt x="2862300" y="677349"/>
                  <a:pt x="2862300" y="629445"/>
                </a:cubicBezTo>
                <a:cubicBezTo>
                  <a:pt x="2862300" y="581541"/>
                  <a:pt x="2901133" y="542708"/>
                  <a:pt x="2949037" y="542708"/>
                </a:cubicBezTo>
                <a:close/>
                <a:moveTo>
                  <a:pt x="2233462" y="542708"/>
                </a:moveTo>
                <a:cubicBezTo>
                  <a:pt x="2281366" y="542708"/>
                  <a:pt x="2320199" y="581541"/>
                  <a:pt x="2320199" y="629445"/>
                </a:cubicBezTo>
                <a:cubicBezTo>
                  <a:pt x="2320199" y="677349"/>
                  <a:pt x="2281366" y="716182"/>
                  <a:pt x="2233462" y="716182"/>
                </a:cubicBezTo>
                <a:cubicBezTo>
                  <a:pt x="2185558" y="716182"/>
                  <a:pt x="2146725" y="677349"/>
                  <a:pt x="2146725" y="629445"/>
                </a:cubicBezTo>
                <a:cubicBezTo>
                  <a:pt x="2146725" y="581541"/>
                  <a:pt x="2185558" y="542708"/>
                  <a:pt x="2233462" y="542708"/>
                </a:cubicBezTo>
                <a:close/>
                <a:moveTo>
                  <a:pt x="1517887" y="542708"/>
                </a:moveTo>
                <a:cubicBezTo>
                  <a:pt x="1565791" y="542708"/>
                  <a:pt x="1604624" y="581541"/>
                  <a:pt x="1604624" y="629445"/>
                </a:cubicBezTo>
                <a:cubicBezTo>
                  <a:pt x="1604624" y="677349"/>
                  <a:pt x="1565791" y="716182"/>
                  <a:pt x="1517887" y="716182"/>
                </a:cubicBezTo>
                <a:cubicBezTo>
                  <a:pt x="1469983" y="716182"/>
                  <a:pt x="1431150" y="677349"/>
                  <a:pt x="1431150" y="629445"/>
                </a:cubicBezTo>
                <a:cubicBezTo>
                  <a:pt x="1431150" y="581541"/>
                  <a:pt x="1469983" y="542708"/>
                  <a:pt x="1517887" y="542708"/>
                </a:cubicBezTo>
                <a:close/>
                <a:moveTo>
                  <a:pt x="802312" y="542708"/>
                </a:moveTo>
                <a:cubicBezTo>
                  <a:pt x="850216" y="542708"/>
                  <a:pt x="889049" y="581541"/>
                  <a:pt x="889049" y="629445"/>
                </a:cubicBezTo>
                <a:cubicBezTo>
                  <a:pt x="889049" y="677349"/>
                  <a:pt x="850216" y="716182"/>
                  <a:pt x="802312" y="716182"/>
                </a:cubicBezTo>
                <a:cubicBezTo>
                  <a:pt x="754408" y="716182"/>
                  <a:pt x="715575" y="677349"/>
                  <a:pt x="715575" y="629445"/>
                </a:cubicBezTo>
                <a:cubicBezTo>
                  <a:pt x="715575" y="581541"/>
                  <a:pt x="754408" y="542708"/>
                  <a:pt x="802312" y="542708"/>
                </a:cubicBezTo>
                <a:close/>
                <a:moveTo>
                  <a:pt x="86737" y="542708"/>
                </a:moveTo>
                <a:cubicBezTo>
                  <a:pt x="134641" y="542708"/>
                  <a:pt x="173474" y="581541"/>
                  <a:pt x="173474" y="629445"/>
                </a:cubicBezTo>
                <a:cubicBezTo>
                  <a:pt x="173474" y="677349"/>
                  <a:pt x="134641" y="716182"/>
                  <a:pt x="86737" y="716182"/>
                </a:cubicBezTo>
                <a:cubicBezTo>
                  <a:pt x="38833" y="716182"/>
                  <a:pt x="0" y="677349"/>
                  <a:pt x="0" y="629445"/>
                </a:cubicBezTo>
                <a:cubicBezTo>
                  <a:pt x="0" y="581541"/>
                  <a:pt x="38833" y="542708"/>
                  <a:pt x="86737" y="542708"/>
                </a:cubicBezTo>
                <a:close/>
                <a:moveTo>
                  <a:pt x="6526912" y="0"/>
                </a:moveTo>
                <a:cubicBezTo>
                  <a:pt x="6574816" y="0"/>
                  <a:pt x="6613649" y="38833"/>
                  <a:pt x="6613649" y="86737"/>
                </a:cubicBezTo>
                <a:cubicBezTo>
                  <a:pt x="6613649" y="134641"/>
                  <a:pt x="6574816" y="173474"/>
                  <a:pt x="6526912" y="173474"/>
                </a:cubicBezTo>
                <a:cubicBezTo>
                  <a:pt x="6479008" y="173474"/>
                  <a:pt x="6440175" y="134641"/>
                  <a:pt x="6440175" y="86737"/>
                </a:cubicBezTo>
                <a:cubicBezTo>
                  <a:pt x="6440175" y="38833"/>
                  <a:pt x="6479008" y="0"/>
                  <a:pt x="6526912" y="0"/>
                </a:cubicBezTo>
                <a:close/>
                <a:moveTo>
                  <a:pt x="5811337" y="0"/>
                </a:moveTo>
                <a:cubicBezTo>
                  <a:pt x="5859241" y="0"/>
                  <a:pt x="5898074" y="38833"/>
                  <a:pt x="5898074" y="86737"/>
                </a:cubicBezTo>
                <a:cubicBezTo>
                  <a:pt x="5898074" y="134641"/>
                  <a:pt x="5859241" y="173474"/>
                  <a:pt x="5811337" y="173474"/>
                </a:cubicBezTo>
                <a:cubicBezTo>
                  <a:pt x="5763433" y="173474"/>
                  <a:pt x="5724600" y="134641"/>
                  <a:pt x="5724600" y="86737"/>
                </a:cubicBezTo>
                <a:cubicBezTo>
                  <a:pt x="5724600" y="38833"/>
                  <a:pt x="5763433" y="0"/>
                  <a:pt x="5811337" y="0"/>
                </a:cubicBezTo>
                <a:close/>
                <a:moveTo>
                  <a:pt x="5095762" y="0"/>
                </a:moveTo>
                <a:cubicBezTo>
                  <a:pt x="5143666" y="0"/>
                  <a:pt x="5182499" y="38833"/>
                  <a:pt x="5182499" y="86737"/>
                </a:cubicBezTo>
                <a:cubicBezTo>
                  <a:pt x="5182499" y="134641"/>
                  <a:pt x="5143666" y="173474"/>
                  <a:pt x="5095762" y="173474"/>
                </a:cubicBezTo>
                <a:cubicBezTo>
                  <a:pt x="5047858" y="173474"/>
                  <a:pt x="5009025" y="134641"/>
                  <a:pt x="5009025" y="86737"/>
                </a:cubicBezTo>
                <a:cubicBezTo>
                  <a:pt x="5009025" y="38833"/>
                  <a:pt x="5047858" y="0"/>
                  <a:pt x="5095762" y="0"/>
                </a:cubicBezTo>
                <a:close/>
                <a:moveTo>
                  <a:pt x="4380187" y="0"/>
                </a:moveTo>
                <a:cubicBezTo>
                  <a:pt x="4428091" y="0"/>
                  <a:pt x="4466924" y="38833"/>
                  <a:pt x="4466924" y="86737"/>
                </a:cubicBezTo>
                <a:cubicBezTo>
                  <a:pt x="4466924" y="134641"/>
                  <a:pt x="4428091" y="173474"/>
                  <a:pt x="4380187" y="173474"/>
                </a:cubicBezTo>
                <a:cubicBezTo>
                  <a:pt x="4332283" y="173474"/>
                  <a:pt x="4293450" y="134641"/>
                  <a:pt x="4293450" y="86737"/>
                </a:cubicBezTo>
                <a:cubicBezTo>
                  <a:pt x="4293450" y="38833"/>
                  <a:pt x="4332283" y="0"/>
                  <a:pt x="4380187" y="0"/>
                </a:cubicBezTo>
                <a:close/>
                <a:moveTo>
                  <a:pt x="3664612" y="0"/>
                </a:moveTo>
                <a:cubicBezTo>
                  <a:pt x="3712516" y="0"/>
                  <a:pt x="3751349" y="38833"/>
                  <a:pt x="3751349" y="86737"/>
                </a:cubicBezTo>
                <a:cubicBezTo>
                  <a:pt x="3751349" y="134641"/>
                  <a:pt x="3712516" y="173474"/>
                  <a:pt x="3664612" y="173474"/>
                </a:cubicBezTo>
                <a:cubicBezTo>
                  <a:pt x="3616708" y="173474"/>
                  <a:pt x="3577875" y="134641"/>
                  <a:pt x="3577875" y="86737"/>
                </a:cubicBezTo>
                <a:cubicBezTo>
                  <a:pt x="3577875" y="38833"/>
                  <a:pt x="3616708" y="0"/>
                  <a:pt x="3664612" y="0"/>
                </a:cubicBezTo>
                <a:close/>
                <a:moveTo>
                  <a:pt x="2949037" y="0"/>
                </a:moveTo>
                <a:cubicBezTo>
                  <a:pt x="2996941" y="0"/>
                  <a:pt x="3035774" y="38833"/>
                  <a:pt x="3035774" y="86737"/>
                </a:cubicBezTo>
                <a:cubicBezTo>
                  <a:pt x="3035774" y="134641"/>
                  <a:pt x="2996941" y="173474"/>
                  <a:pt x="2949037" y="173474"/>
                </a:cubicBezTo>
                <a:cubicBezTo>
                  <a:pt x="2901133" y="173474"/>
                  <a:pt x="2862300" y="134641"/>
                  <a:pt x="2862300" y="86737"/>
                </a:cubicBezTo>
                <a:cubicBezTo>
                  <a:pt x="2862300" y="38833"/>
                  <a:pt x="2901133" y="0"/>
                  <a:pt x="2949037" y="0"/>
                </a:cubicBezTo>
                <a:close/>
                <a:moveTo>
                  <a:pt x="2233462" y="0"/>
                </a:moveTo>
                <a:cubicBezTo>
                  <a:pt x="2281366" y="0"/>
                  <a:pt x="2320199" y="38833"/>
                  <a:pt x="2320199" y="86737"/>
                </a:cubicBezTo>
                <a:cubicBezTo>
                  <a:pt x="2320199" y="134641"/>
                  <a:pt x="2281366" y="173474"/>
                  <a:pt x="2233462" y="173474"/>
                </a:cubicBezTo>
                <a:cubicBezTo>
                  <a:pt x="2185558" y="173474"/>
                  <a:pt x="2146725" y="134641"/>
                  <a:pt x="2146725" y="86737"/>
                </a:cubicBezTo>
                <a:cubicBezTo>
                  <a:pt x="2146725" y="38833"/>
                  <a:pt x="2185558" y="0"/>
                  <a:pt x="2233462" y="0"/>
                </a:cubicBezTo>
                <a:close/>
                <a:moveTo>
                  <a:pt x="1517887" y="0"/>
                </a:moveTo>
                <a:cubicBezTo>
                  <a:pt x="1565791" y="0"/>
                  <a:pt x="1604624" y="38833"/>
                  <a:pt x="1604624" y="86737"/>
                </a:cubicBezTo>
                <a:cubicBezTo>
                  <a:pt x="1604624" y="134641"/>
                  <a:pt x="1565791" y="173474"/>
                  <a:pt x="1517887" y="173474"/>
                </a:cubicBezTo>
                <a:cubicBezTo>
                  <a:pt x="1469983" y="173474"/>
                  <a:pt x="1431150" y="134641"/>
                  <a:pt x="1431150" y="86737"/>
                </a:cubicBezTo>
                <a:cubicBezTo>
                  <a:pt x="1431150" y="38833"/>
                  <a:pt x="1469983" y="0"/>
                  <a:pt x="1517887" y="0"/>
                </a:cubicBezTo>
                <a:close/>
                <a:moveTo>
                  <a:pt x="802312" y="0"/>
                </a:moveTo>
                <a:cubicBezTo>
                  <a:pt x="850216" y="0"/>
                  <a:pt x="889049" y="38833"/>
                  <a:pt x="889049" y="86737"/>
                </a:cubicBezTo>
                <a:cubicBezTo>
                  <a:pt x="889049" y="134641"/>
                  <a:pt x="850216" y="173474"/>
                  <a:pt x="802312" y="173474"/>
                </a:cubicBezTo>
                <a:cubicBezTo>
                  <a:pt x="754408" y="173474"/>
                  <a:pt x="715575" y="134641"/>
                  <a:pt x="715575" y="86737"/>
                </a:cubicBezTo>
                <a:cubicBezTo>
                  <a:pt x="715575" y="38833"/>
                  <a:pt x="754408" y="0"/>
                  <a:pt x="802312" y="0"/>
                </a:cubicBezTo>
                <a:close/>
                <a:moveTo>
                  <a:pt x="86737" y="0"/>
                </a:moveTo>
                <a:cubicBezTo>
                  <a:pt x="134641" y="0"/>
                  <a:pt x="173474" y="38833"/>
                  <a:pt x="173474" y="86737"/>
                </a:cubicBezTo>
                <a:cubicBezTo>
                  <a:pt x="173474" y="134641"/>
                  <a:pt x="134641" y="173474"/>
                  <a:pt x="86737" y="173474"/>
                </a:cubicBezTo>
                <a:cubicBezTo>
                  <a:pt x="38833" y="173474"/>
                  <a:pt x="0" y="134641"/>
                  <a:pt x="0" y="86737"/>
                </a:cubicBezTo>
                <a:cubicBezTo>
                  <a:pt x="0" y="38833"/>
                  <a:pt x="38833" y="0"/>
                  <a:pt x="86737" y="0"/>
                </a:cubicBezTo>
                <a:close/>
              </a:path>
            </a:pathLst>
          </a:cu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9" name="文本框 158"/>
          <p:cNvSpPr txBox="1"/>
          <p:nvPr/>
        </p:nvSpPr>
        <p:spPr>
          <a:xfrm>
            <a:off x="956929" y="2026825"/>
            <a:ext cx="7853242" cy="1754326"/>
          </a:xfrm>
          <a:prstGeom prst="rect">
            <a:avLst/>
          </a:prstGeom>
          <a:noFill/>
        </p:spPr>
        <p:txBody>
          <a:bodyPr wrap="square">
            <a:spAutoFit/>
          </a:bodyPr>
          <a:lstStyle/>
          <a:p>
            <a:r>
              <a:rPr lang="en-US" altLang="zh-CN" sz="5400" b="1" dirty="0">
                <a:solidFill>
                  <a:schemeClr val="bg1"/>
                </a:solidFill>
                <a:latin typeface="+mj-lt"/>
              </a:rPr>
              <a:t>THANK YOU FOR LISTENING</a:t>
            </a:r>
          </a:p>
        </p:txBody>
      </p:sp>
      <p:grpSp>
        <p:nvGrpSpPr>
          <p:cNvPr id="160" name="组合 159"/>
          <p:cNvGrpSpPr/>
          <p:nvPr/>
        </p:nvGrpSpPr>
        <p:grpSpPr>
          <a:xfrm>
            <a:off x="1043453" y="5179900"/>
            <a:ext cx="1875444" cy="553999"/>
            <a:chOff x="5131775" y="4269671"/>
            <a:chExt cx="1875444" cy="553999"/>
          </a:xfrm>
        </p:grpSpPr>
        <p:sp>
          <p:nvSpPr>
            <p:cNvPr id="161" name="矩形: 圆角 160"/>
            <p:cNvSpPr/>
            <p:nvPr/>
          </p:nvSpPr>
          <p:spPr>
            <a:xfrm>
              <a:off x="5131775" y="4269671"/>
              <a:ext cx="1875444" cy="553999"/>
            </a:xfrm>
            <a:prstGeom prst="roundRect">
              <a:avLst>
                <a:gd name="adj" fmla="val 50000"/>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62" name="文本框 161"/>
            <p:cNvSpPr txBox="1"/>
            <p:nvPr/>
          </p:nvSpPr>
          <p:spPr>
            <a:xfrm>
              <a:off x="5587024" y="4358440"/>
              <a:ext cx="1319653" cy="369332"/>
            </a:xfrm>
            <a:prstGeom prst="rect">
              <a:avLst/>
            </a:prstGeom>
            <a:noFill/>
          </p:spPr>
          <p:txBody>
            <a:bodyPr wrap="square">
              <a:spAutoFit/>
            </a:bodyPr>
            <a:lstStyle/>
            <a:p>
              <a:r>
                <a:rPr lang="en-US" altLang="zh-CN" b="1" dirty="0">
                  <a:solidFill>
                    <a:schemeClr val="bg1"/>
                  </a:solidFill>
                  <a:latin typeface="+mj-lt"/>
                </a:rPr>
                <a:t>NAME</a:t>
              </a:r>
            </a:p>
          </p:txBody>
        </p:sp>
      </p:grpSp>
      <p:sp>
        <p:nvSpPr>
          <p:cNvPr id="163" name="矩形 162"/>
          <p:cNvSpPr/>
          <p:nvPr/>
        </p:nvSpPr>
        <p:spPr>
          <a:xfrm>
            <a:off x="1028591" y="4271936"/>
            <a:ext cx="5628151" cy="522515"/>
          </a:xfrm>
          <a:prstGeom prst="rect">
            <a:avLst/>
          </a:prstGeom>
        </p:spPr>
        <p:txBody>
          <a:bodyPr wrap="square">
            <a:spAutoFit/>
          </a:bodyPr>
          <a:lstStyle/>
          <a:p>
            <a:pPr>
              <a:lnSpc>
                <a:spcPts val="1800"/>
              </a:lnSpc>
            </a:pPr>
            <a:r>
              <a:rPr lang="en-US" altLang="zh-CN" sz="900" dirty="0">
                <a:solidFill>
                  <a:schemeClr val="bg1"/>
                </a:solidFill>
              </a:rPr>
              <a:t>Your text has been concise and beautiful, but the information is inextricably inextricable and needs to be expressed in more words; but please refine the essence of your thought as much as possible</a:t>
            </a:r>
          </a:p>
        </p:txBody>
      </p:sp>
      <p:grpSp>
        <p:nvGrpSpPr>
          <p:cNvPr id="165" name="组合 164"/>
          <p:cNvGrpSpPr/>
          <p:nvPr/>
        </p:nvGrpSpPr>
        <p:grpSpPr>
          <a:xfrm rot="16200000" flipH="1">
            <a:off x="1655441" y="3433234"/>
            <a:ext cx="163434" cy="1198443"/>
            <a:chOff x="-1252240" y="395860"/>
            <a:chExt cx="680785" cy="4992119"/>
          </a:xfrm>
        </p:grpSpPr>
        <p:sp>
          <p:nvSpPr>
            <p:cNvPr id="166" name="椭圆 165"/>
            <p:cNvSpPr/>
            <p:nvPr/>
          </p:nvSpPr>
          <p:spPr>
            <a:xfrm>
              <a:off x="-1252240" y="395860"/>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252240" y="1832971"/>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168" name="椭圆 167"/>
            <p:cNvSpPr/>
            <p:nvPr/>
          </p:nvSpPr>
          <p:spPr>
            <a:xfrm>
              <a:off x="-1252240" y="3270082"/>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1252240" y="4707194"/>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grpSp>
      <p:sp>
        <p:nvSpPr>
          <p:cNvPr id="170" name="矩形 169"/>
          <p:cNvSpPr/>
          <p:nvPr/>
        </p:nvSpPr>
        <p:spPr>
          <a:xfrm>
            <a:off x="1021447" y="1124101"/>
            <a:ext cx="4626878" cy="889667"/>
          </a:xfrm>
          <a:prstGeom prst="rect">
            <a:avLst/>
          </a:prstGeom>
        </p:spPr>
        <p:txBody>
          <a:bodyPr wrap="square">
            <a:spAutoFit/>
          </a:bodyPr>
          <a:lstStyle/>
          <a:p>
            <a:pPr>
              <a:lnSpc>
                <a:spcPct val="110000"/>
              </a:lnSpc>
            </a:pPr>
            <a:r>
              <a:rPr lang="en-US" altLang="zh-CN" sz="2400" b="1" dirty="0">
                <a:solidFill>
                  <a:srgbClr val="01D466"/>
                </a:solidFill>
                <a:latin typeface="+mj-lt"/>
              </a:rPr>
              <a:t>In order to demonstrate the good effect of the release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sz="2000">
                <a:solidFill>
                  <a:schemeClr val="tx1"/>
                </a:solidFill>
                <a:latin typeface="Calibri" panose="020F0502020204030204" charset="0"/>
                <a:cs typeface="Calibri" panose="020F0502020204030204" charset="0"/>
              </a:rPr>
              <a:t>Màn hình: 14 inch</a:t>
            </a:r>
          </a:p>
          <a:p>
            <a:pPr algn="l"/>
            <a:r>
              <a:rPr sz="2000">
                <a:solidFill>
                  <a:schemeClr val="tx1"/>
                </a:solidFill>
                <a:latin typeface="Calibri" panose="020F0502020204030204" charset="0"/>
                <a:cs typeface="Calibri" panose="020F0502020204030204" charset="0"/>
              </a:rPr>
              <a:t>Độ phân giải: ‎1366 x 768 pixel (1366 điểm ảnh và có 768 hàng ngang, ở một hàng dọc có 768 điểm ảnh và có 1366 hàng dọc, như vậy tổng số điểm ảnh hiển thị trên màn hình là 1.049.088 điểm ảnh)</a:t>
            </a: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b="1">
                <a:solidFill>
                  <a:schemeClr val="bg1"/>
                </a:solidFill>
                <a:sym typeface="+mn-ea"/>
              </a:rPr>
              <a:t>Máy tính xách tay HP 14 inch HP 2023</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cBhvr>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dissolve">
                                      <p:cBhvr>
                                        <p:cTn id="20" dur="500"/>
                                        <p:tgtEl>
                                          <p:spTgt spid="3">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dissolve">
                                      <p:cBhvr>
                                        <p:cTn id="2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Ưu điểm</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800" b="1">
                <a:solidFill>
                  <a:schemeClr val="bg1"/>
                </a:solidFill>
                <a:sym typeface="+mn-ea"/>
              </a:rPr>
              <a:t>Máy tính xách tay HP 14 inch HP 2023</a:t>
            </a:r>
            <a:endParaRPr lang="zh-CN" altLang="en-US" sz="2800"/>
          </a:p>
        </p:txBody>
      </p:sp>
      <p:grpSp>
        <p:nvGrpSpPr>
          <p:cNvPr id="8" name="Group 7"/>
          <p:cNvGrpSpPr/>
          <p:nvPr/>
        </p:nvGrpSpPr>
        <p:grpSpPr>
          <a:xfrm>
            <a:off x="6391275" y="1915160"/>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a:t>
              </a:r>
            </a:p>
          </p:txBody>
        </p:sp>
      </p:grpSp>
      <p:sp>
        <p:nvSpPr>
          <p:cNvPr id="13" name="Text Box 12"/>
          <p:cNvSpPr txBox="1"/>
          <p:nvPr/>
        </p:nvSpPr>
        <p:spPr>
          <a:xfrm>
            <a:off x="6977380" y="1920240"/>
            <a:ext cx="2862580" cy="461645"/>
          </a:xfrm>
          <a:prstGeom prst="rect">
            <a:avLst/>
          </a:prstGeom>
          <a:noFill/>
        </p:spPr>
        <p:txBody>
          <a:bodyPr wrap="square" rtlCol="0">
            <a:noAutofit/>
          </a:bodyPr>
          <a:lstStyle/>
          <a:p>
            <a:r>
              <a:rPr lang="en-US" sz="2400" b="1"/>
              <a:t>Nhược điểm</a:t>
            </a:r>
          </a:p>
        </p:txBody>
      </p:sp>
      <p:sp>
        <p:nvSpPr>
          <p:cNvPr id="10" name="Rounded Rectangle 9"/>
          <p:cNvSpPr/>
          <p:nvPr/>
        </p:nvSpPr>
        <p:spPr>
          <a:xfrm>
            <a:off x="29273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en-US" sz="1700" b="1" u="sng">
                <a:solidFill>
                  <a:schemeClr val="tx1"/>
                </a:solidFill>
              </a:rPr>
              <a:t>Di động và nhẹ nhàng</a:t>
            </a:r>
            <a:r>
              <a:rPr lang="en-US" sz="1700">
                <a:solidFill>
                  <a:schemeClr val="tx1"/>
                </a:solidFill>
              </a:rPr>
              <a:t>: Với kích thước 14 inch, máy tính này thích hợp để mang đi di chuyển một cách thuận tiện mà không gây cảm giác nặng nề.</a:t>
            </a:r>
          </a:p>
          <a:p>
            <a:pPr marL="285750" indent="-285750" algn="l">
              <a:buFont typeface="Arial" panose="020B0604020202020204" pitchFamily="34" charset="0"/>
              <a:buChar char="•"/>
            </a:pPr>
            <a:r>
              <a:rPr lang="en-US" sz="1700" b="1" u="sng">
                <a:solidFill>
                  <a:schemeClr val="tx1"/>
                </a:solidFill>
              </a:rPr>
              <a:t>Hiệu suất tốt:</a:t>
            </a:r>
            <a:r>
              <a:rPr lang="en-US" sz="1700">
                <a:solidFill>
                  <a:schemeClr val="tx1"/>
                </a:solidFill>
              </a:rPr>
              <a:t> Có thể được trang bị với các vi xử lý mạnh mẽ và bộ nhớ đủ lớn để xử lý các tác vụ thông thường như làm việc văn phòng, duyệt web, xem phim, và thậm chí chơi game nhẹ.</a:t>
            </a:r>
          </a:p>
          <a:p>
            <a:pPr marL="285750" indent="-285750" algn="l">
              <a:buFont typeface="Arial" panose="020B0604020202020204" pitchFamily="34" charset="0"/>
              <a:buChar char="•"/>
            </a:pPr>
            <a:r>
              <a:rPr lang="en-US" sz="1700" b="1" u="sng">
                <a:solidFill>
                  <a:schemeClr val="tx1"/>
                </a:solidFill>
              </a:rPr>
              <a:t>Thời lượng pin tố</a:t>
            </a:r>
            <a:r>
              <a:rPr lang="en-US" sz="1700">
                <a:solidFill>
                  <a:schemeClr val="tx1"/>
                </a:solidFill>
              </a:rPr>
              <a:t>t: Một trong những yếu tố quan trọng khi chọn laptop di động là thời lượng pin. Máy tính xách tay HP 14 inch có thể được trang bị pin có dung lượng lớn và hiệu suất tiết kiệm năng lượng để đảm bảo bạn có thể sử dụng lâu hơn mà không cần sạc.</a:t>
            </a:r>
          </a:p>
        </p:txBody>
      </p:sp>
      <p:sp>
        <p:nvSpPr>
          <p:cNvPr id="15" name="Rounded Rectangle 14"/>
          <p:cNvSpPr/>
          <p:nvPr/>
        </p:nvSpPr>
        <p:spPr>
          <a:xfrm>
            <a:off x="6391275" y="2510790"/>
            <a:ext cx="5326380" cy="4270375"/>
          </a:xfrm>
          <a:prstGeom prst="roundRect">
            <a:avLst/>
          </a:prstGeom>
          <a:solidFill>
            <a:schemeClr val="accent4">
              <a:lumMod val="20000"/>
              <a:lumOff val="80000"/>
            </a:schemeClr>
          </a:solidFill>
          <a:ln>
            <a:solidFill>
              <a:schemeClr val="accent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285750" indent="-285750" algn="l">
              <a:buFont typeface="Arial" panose="020B0604020202020204" pitchFamily="34" charset="0"/>
              <a:buChar char="•"/>
            </a:pPr>
            <a:r>
              <a:rPr lang="en-US" b="1" u="sng">
                <a:solidFill>
                  <a:schemeClr val="tx1"/>
                </a:solidFill>
              </a:rPr>
              <a:t>Thiết kế không đặc biệt:</a:t>
            </a:r>
            <a:r>
              <a:rPr lang="en-US">
                <a:solidFill>
                  <a:schemeClr val="tx1"/>
                </a:solidFill>
              </a:rPr>
              <a:t> Một số mẫu máy tính xách tay giá rẻ có thiết kế không đặc sắc, không gây ấn tượng về mặt thẩm mỹ hoặc không cung cấp tính năng tiện ích như bàn phím có đèn nền.</a:t>
            </a:r>
          </a:p>
          <a:p>
            <a:pPr marL="285750" indent="-285750" algn="l">
              <a:buFont typeface="Arial" panose="020B0604020202020204" pitchFamily="34" charset="0"/>
              <a:buChar char="•"/>
            </a:pPr>
            <a:r>
              <a:rPr lang="en-US" b="1" u="sng">
                <a:solidFill>
                  <a:schemeClr val="tx1"/>
                </a:solidFill>
              </a:rPr>
              <a:t>Thời lượng pin không ổn định</a:t>
            </a:r>
            <a:r>
              <a:rPr lang="en-US">
                <a:solidFill>
                  <a:schemeClr val="tx1"/>
                </a:solidFill>
              </a:rPr>
              <a:t>: Trong một số trường hợp, các máy tính xách tay giá rẻ có thể có thời lượng pin không đủ lâu hoặc không ổn định, gây ra sự bất tiện khi sử dụng di động.</a:t>
            </a:r>
          </a:p>
          <a:p>
            <a:pPr marL="285750" indent="-285750" algn="l">
              <a:buFont typeface="Arial" panose="020B0604020202020204" pitchFamily="34" charset="0"/>
              <a:buChar char="•"/>
            </a:pPr>
            <a:r>
              <a:rPr lang="en-US" b="1" u="sng">
                <a:solidFill>
                  <a:schemeClr val="tx1"/>
                </a:solidFill>
              </a:rPr>
              <a:t>Không có các tính năng đặc biệ</a:t>
            </a:r>
            <a:r>
              <a:rPr lang="en-US">
                <a:solidFill>
                  <a:schemeClr val="tx1"/>
                </a:solidFill>
              </a:rPr>
              <a:t>t: So với các dòng máy tính xách tay cao cấp, các mẫu giá rẻ có thể thiếu các tính năng đặc biệt như màn hình cảm ứng, bút stylus, hoặc bảo mật nâng cao.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cBhvr>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dissolve">
                                      <p:cBhvr>
                                        <p:cTn id="20" dur="500"/>
                                        <p:tgtEl>
                                          <p:spTgt spid="10">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dissolve">
                                      <p:cBhvr>
                                        <p:cTn id="23" dur="500"/>
                                        <p:tgtEl>
                                          <p:spTgt spid="10">
                                            <p:txEl>
                                              <p:pRg st="1" end="1"/>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dissolve">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to="" calcmode="lin" valueType="num">
                                      <p:cBhvr>
                                        <p:cTn id="31" dur="1" fill="hold"/>
                                        <p:tgtEl>
                                          <p:spTgt spid="8"/>
                                        </p:tgtEl>
                                      </p:cBhvr>
                                    </p:anim>
                                  </p:childTnLst>
                                </p:cTn>
                              </p:par>
                              <p:par>
                                <p:cTn id="32" presetID="24"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to="" calcmode="lin" valueType="num">
                                      <p:cBhvr>
                                        <p:cTn id="34" dur="1" fill="hold"/>
                                        <p:tgtEl>
                                          <p:spTgt spid="13"/>
                                        </p:tgtEl>
                                      </p:cBhvr>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ircle(in)">
                                      <p:cBhvr>
                                        <p:cTn id="39" dur="2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dissolve">
                                      <p:cBhvr>
                                        <p:cTn id="44" dur="500"/>
                                        <p:tgtEl>
                                          <p:spTgt spid="15">
                                            <p:txEl>
                                              <p:pRg st="0" end="0"/>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15">
                                            <p:txEl>
                                              <p:pRg st="1" end="1"/>
                                            </p:txEl>
                                          </p:spTgt>
                                        </p:tgtEl>
                                        <p:attrNameLst>
                                          <p:attrName>style.visibility</p:attrName>
                                        </p:attrNameLst>
                                      </p:cBhvr>
                                      <p:to>
                                        <p:strVal val="visible"/>
                                      </p:to>
                                    </p:set>
                                    <p:animEffect transition="in" filter="dissolve">
                                      <p:cBhvr>
                                        <p:cTn id="47" dur="500"/>
                                        <p:tgtEl>
                                          <p:spTgt spid="15">
                                            <p:txEl>
                                              <p:pRg st="1" end="1"/>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15">
                                            <p:txEl>
                                              <p:pRg st="2" end="2"/>
                                            </p:txEl>
                                          </p:spTgt>
                                        </p:tgtEl>
                                        <p:attrNameLst>
                                          <p:attrName>style.visibility</p:attrName>
                                        </p:attrNameLst>
                                      </p:cBhvr>
                                      <p:to>
                                        <p:strVal val="visible"/>
                                      </p:to>
                                    </p:set>
                                    <p:animEffect transition="in" filter="dissolve">
                                      <p:cBhvr>
                                        <p:cTn id="50"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P spid="13" grpId="1"/>
      <p:bldP spid="10" grpId="0" animBg="1"/>
      <p:bldP spid="10" grpId="1" animBg="1"/>
      <p:bldP spid="15" grpId="0" animBg="1"/>
      <p:bldP spid="1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69"/>
          <p:cNvSpPr/>
          <p:nvPr/>
        </p:nvSpPr>
        <p:spPr>
          <a:xfrm>
            <a:off x="0" y="-22225"/>
            <a:ext cx="12191365" cy="197993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Group 1"/>
          <p:cNvGrpSpPr/>
          <p:nvPr/>
        </p:nvGrpSpPr>
        <p:grpSpPr>
          <a:xfrm>
            <a:off x="125498" y="125460"/>
            <a:ext cx="1886817" cy="1831610"/>
            <a:chOff x="8080" y="4632"/>
            <a:chExt cx="3170" cy="2898"/>
          </a:xfrm>
        </p:grpSpPr>
        <p:sp>
          <p:nvSpPr>
            <p:cNvPr id="194" name="矩形: 圆角 193"/>
            <p:cNvSpPr/>
            <p:nvPr/>
          </p:nvSpPr>
          <p:spPr>
            <a:xfrm>
              <a:off x="8080" y="4632"/>
              <a:ext cx="3170" cy="2898"/>
            </a:xfrm>
            <a:prstGeom prst="roundRect">
              <a:avLst>
                <a:gd name="adj" fmla="val 4814"/>
              </a:avLst>
            </a:prstGeom>
            <a:gradFill flip="none" rotWithShape="1">
              <a:gsLst>
                <a:gs pos="0">
                  <a:srgbClr val="012D86"/>
                </a:gs>
                <a:gs pos="100000">
                  <a:srgbClr val="0E2557"/>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70" name="组合 369"/>
            <p:cNvGrpSpPr/>
            <p:nvPr/>
          </p:nvGrpSpPr>
          <p:grpSpPr>
            <a:xfrm>
              <a:off x="9394" y="5636"/>
              <a:ext cx="543" cy="413"/>
              <a:chOff x="5923729" y="779318"/>
              <a:chExt cx="344541" cy="262507"/>
            </a:xfrm>
          </p:grpSpPr>
          <p:sp>
            <p:nvSpPr>
              <p:cNvPr id="371" name="任意多边形: 形状 370"/>
              <p:cNvSpPr/>
              <p:nvPr/>
            </p:nvSpPr>
            <p:spPr>
              <a:xfrm>
                <a:off x="5972949" y="779318"/>
                <a:ext cx="295321" cy="205084"/>
              </a:xfrm>
              <a:custGeom>
                <a:avLst/>
                <a:gdLst>
                  <a:gd name="connsiteX0" fmla="*/ 0 w 295320"/>
                  <a:gd name="connsiteY0" fmla="*/ 106644 h 205083"/>
                  <a:gd name="connsiteX1" fmla="*/ 0 w 295320"/>
                  <a:gd name="connsiteY1" fmla="*/ 16407 h 205083"/>
                  <a:gd name="connsiteX2" fmla="*/ 16407 w 295320"/>
                  <a:gd name="connsiteY2" fmla="*/ 0 h 205083"/>
                  <a:gd name="connsiteX3" fmla="*/ 278914 w 295320"/>
                  <a:gd name="connsiteY3" fmla="*/ 0 h 205083"/>
                  <a:gd name="connsiteX4" fmla="*/ 295321 w 295320"/>
                  <a:gd name="connsiteY4" fmla="*/ 16407 h 205083"/>
                  <a:gd name="connsiteX5" fmla="*/ 295321 w 295320"/>
                  <a:gd name="connsiteY5" fmla="*/ 188677 h 205083"/>
                  <a:gd name="connsiteX6" fmla="*/ 278914 w 295320"/>
                  <a:gd name="connsiteY6" fmla="*/ 205084 h 205083"/>
                  <a:gd name="connsiteX7" fmla="*/ 32813 w 295320"/>
                  <a:gd name="connsiteY7" fmla="*/ 205084 h 20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20" h="205083">
                    <a:moveTo>
                      <a:pt x="0" y="106644"/>
                    </a:moveTo>
                    <a:lnTo>
                      <a:pt x="0" y="16407"/>
                    </a:lnTo>
                    <a:cubicBezTo>
                      <a:pt x="0" y="7383"/>
                      <a:pt x="7383" y="0"/>
                      <a:pt x="16407" y="0"/>
                    </a:cubicBezTo>
                    <a:lnTo>
                      <a:pt x="278914" y="0"/>
                    </a:lnTo>
                    <a:cubicBezTo>
                      <a:pt x="287938" y="0"/>
                      <a:pt x="295321" y="7383"/>
                      <a:pt x="295321" y="16407"/>
                    </a:cubicBezTo>
                    <a:lnTo>
                      <a:pt x="295321" y="188677"/>
                    </a:lnTo>
                    <a:cubicBezTo>
                      <a:pt x="295321" y="197701"/>
                      <a:pt x="287938" y="205084"/>
                      <a:pt x="278914" y="205084"/>
                    </a:cubicBezTo>
                    <a:lnTo>
                      <a:pt x="32813" y="205084"/>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2" name="任意多边形: 形状 371"/>
              <p:cNvSpPr/>
              <p:nvPr/>
            </p:nvSpPr>
            <p:spPr>
              <a:xfrm>
                <a:off x="6087796" y="984402"/>
                <a:ext cx="8203" cy="49220"/>
              </a:xfrm>
              <a:custGeom>
                <a:avLst/>
                <a:gdLst>
                  <a:gd name="connsiteX0" fmla="*/ 8203 w 8203"/>
                  <a:gd name="connsiteY0" fmla="*/ 0 h 49220"/>
                  <a:gd name="connsiteX1" fmla="*/ 0 w 8203"/>
                  <a:gd name="connsiteY1" fmla="*/ 49220 h 49220"/>
                </a:gdLst>
                <a:ahLst/>
                <a:cxnLst>
                  <a:cxn ang="0">
                    <a:pos x="connsiteX0" y="connsiteY0"/>
                  </a:cxn>
                  <a:cxn ang="0">
                    <a:pos x="connsiteX1" y="connsiteY1"/>
                  </a:cxn>
                </a:cxnLst>
                <a:rect l="l" t="t" r="r" b="b"/>
                <a:pathLst>
                  <a:path w="8203" h="49220">
                    <a:moveTo>
                      <a:pt x="8203" y="0"/>
                    </a:moveTo>
                    <a:lnTo>
                      <a:pt x="0" y="49220"/>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3" name="任意多边形: 形状 372"/>
              <p:cNvSpPr/>
              <p:nvPr/>
            </p:nvSpPr>
            <p:spPr>
              <a:xfrm>
                <a:off x="6145220" y="984402"/>
                <a:ext cx="8203" cy="41017"/>
              </a:xfrm>
              <a:custGeom>
                <a:avLst/>
                <a:gdLst>
                  <a:gd name="connsiteX0" fmla="*/ 0 w 8203"/>
                  <a:gd name="connsiteY0" fmla="*/ 0 h 41016"/>
                  <a:gd name="connsiteX1" fmla="*/ 8203 w 8203"/>
                  <a:gd name="connsiteY1" fmla="*/ 41017 h 41016"/>
                </a:gdLst>
                <a:ahLst/>
                <a:cxnLst>
                  <a:cxn ang="0">
                    <a:pos x="connsiteX0" y="connsiteY0"/>
                  </a:cxn>
                  <a:cxn ang="0">
                    <a:pos x="connsiteX1" y="connsiteY1"/>
                  </a:cxn>
                </a:cxnLst>
                <a:rect l="l" t="t" r="r" b="b"/>
                <a:pathLst>
                  <a:path w="8203" h="41016">
                    <a:moveTo>
                      <a:pt x="0" y="0"/>
                    </a:moveTo>
                    <a:lnTo>
                      <a:pt x="8203" y="41017"/>
                    </a:lnTo>
                  </a:path>
                </a:pathLst>
              </a:custGeom>
              <a:noFill/>
              <a:ln w="16401" cap="flat">
                <a:solidFill>
                  <a:schemeClr val="bg1"/>
                </a:solidFill>
                <a:prstDash val="solid"/>
                <a:miter/>
              </a:ln>
            </p:spPr>
            <p:txBody>
              <a:bodyPr rtlCol="0" anchor="ctr"/>
              <a:lstStyle/>
              <a:p>
                <a:endParaRPr lang="zh-CN" altLang="en-US">
                  <a:solidFill>
                    <a:schemeClr val="bg1"/>
                  </a:solidFill>
                </a:endParaRPr>
              </a:p>
            </p:txBody>
          </p:sp>
          <p:sp>
            <p:nvSpPr>
              <p:cNvPr id="374" name="任意多边形: 形状 373"/>
              <p:cNvSpPr/>
              <p:nvPr/>
            </p:nvSpPr>
            <p:spPr>
              <a:xfrm>
                <a:off x="6071389" y="1033622"/>
                <a:ext cx="98440" cy="8203"/>
              </a:xfrm>
              <a:custGeom>
                <a:avLst/>
                <a:gdLst>
                  <a:gd name="connsiteX0" fmla="*/ 0 w 98440"/>
                  <a:gd name="connsiteY0" fmla="*/ 0 h 0"/>
                  <a:gd name="connsiteX1" fmla="*/ 98440 w 98440"/>
                  <a:gd name="connsiteY1" fmla="*/ 0 h 0"/>
                </a:gdLst>
                <a:ahLst/>
                <a:cxnLst>
                  <a:cxn ang="0">
                    <a:pos x="connsiteX0" y="connsiteY0"/>
                  </a:cxn>
                  <a:cxn ang="0">
                    <a:pos x="connsiteX1" y="connsiteY1"/>
                  </a:cxn>
                </a:cxnLst>
                <a:rect l="l" t="t" r="r" b="b"/>
                <a:pathLst>
                  <a:path w="98440">
                    <a:moveTo>
                      <a:pt x="0" y="0"/>
                    </a:moveTo>
                    <a:lnTo>
                      <a:pt x="9844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5" name="任意多边形: 形状 374"/>
              <p:cNvSpPr/>
              <p:nvPr/>
            </p:nvSpPr>
            <p:spPr>
              <a:xfrm>
                <a:off x="5923729" y="885962"/>
                <a:ext cx="82033" cy="147660"/>
              </a:xfrm>
              <a:custGeom>
                <a:avLst/>
                <a:gdLst>
                  <a:gd name="connsiteX0" fmla="*/ 8203 w 82033"/>
                  <a:gd name="connsiteY0" fmla="*/ 0 h 147660"/>
                  <a:gd name="connsiteX1" fmla="*/ 73830 w 82033"/>
                  <a:gd name="connsiteY1" fmla="*/ 0 h 147660"/>
                  <a:gd name="connsiteX2" fmla="*/ 82033 w 82033"/>
                  <a:gd name="connsiteY2" fmla="*/ 8203 h 147660"/>
                  <a:gd name="connsiteX3" fmla="*/ 82033 w 82033"/>
                  <a:gd name="connsiteY3" fmla="*/ 139457 h 147660"/>
                  <a:gd name="connsiteX4" fmla="*/ 73830 w 82033"/>
                  <a:gd name="connsiteY4" fmla="*/ 147660 h 147660"/>
                  <a:gd name="connsiteX5" fmla="*/ 8203 w 82033"/>
                  <a:gd name="connsiteY5" fmla="*/ 147660 h 147660"/>
                  <a:gd name="connsiteX6" fmla="*/ 0 w 82033"/>
                  <a:gd name="connsiteY6" fmla="*/ 139457 h 147660"/>
                  <a:gd name="connsiteX7" fmla="*/ 0 w 82033"/>
                  <a:gd name="connsiteY7" fmla="*/ 8203 h 147660"/>
                  <a:gd name="connsiteX8" fmla="*/ 8203 w 82033"/>
                  <a:gd name="connsiteY8" fmla="*/ 0 h 14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47660">
                    <a:moveTo>
                      <a:pt x="8203" y="0"/>
                    </a:moveTo>
                    <a:lnTo>
                      <a:pt x="73830" y="0"/>
                    </a:lnTo>
                    <a:cubicBezTo>
                      <a:pt x="78752" y="0"/>
                      <a:pt x="82033" y="3281"/>
                      <a:pt x="82033" y="8203"/>
                    </a:cubicBezTo>
                    <a:lnTo>
                      <a:pt x="82033" y="139457"/>
                    </a:lnTo>
                    <a:cubicBezTo>
                      <a:pt x="82033" y="144379"/>
                      <a:pt x="78752" y="147660"/>
                      <a:pt x="73830" y="147660"/>
                    </a:cubicBezTo>
                    <a:lnTo>
                      <a:pt x="8203" y="147660"/>
                    </a:lnTo>
                    <a:cubicBezTo>
                      <a:pt x="3281" y="147660"/>
                      <a:pt x="0" y="144379"/>
                      <a:pt x="0" y="139457"/>
                    </a:cubicBezTo>
                    <a:lnTo>
                      <a:pt x="0" y="8203"/>
                    </a:lnTo>
                    <a:cubicBezTo>
                      <a:pt x="0" y="3281"/>
                      <a:pt x="3281" y="0"/>
                      <a:pt x="8203" y="0"/>
                    </a:cubicBezTo>
                    <a:close/>
                  </a:path>
                </a:pathLst>
              </a:custGeom>
              <a:noFill/>
              <a:ln w="16401" cap="rnd">
                <a:solidFill>
                  <a:schemeClr val="bg1"/>
                </a:solidFill>
                <a:prstDash val="solid"/>
                <a:round/>
              </a:ln>
            </p:spPr>
            <p:txBody>
              <a:bodyPr rtlCol="0" anchor="ctr"/>
              <a:lstStyle/>
              <a:p>
                <a:endParaRPr lang="zh-CN" altLang="en-US">
                  <a:solidFill>
                    <a:schemeClr val="bg1"/>
                  </a:solidFill>
                </a:endParaRPr>
              </a:p>
            </p:txBody>
          </p:sp>
          <p:sp>
            <p:nvSpPr>
              <p:cNvPr id="376" name="任意多边形: 形状 375"/>
              <p:cNvSpPr/>
              <p:nvPr/>
            </p:nvSpPr>
            <p:spPr>
              <a:xfrm>
                <a:off x="6013966" y="951589"/>
                <a:ext cx="246100" cy="8203"/>
              </a:xfrm>
              <a:custGeom>
                <a:avLst/>
                <a:gdLst>
                  <a:gd name="connsiteX0" fmla="*/ 0 w 246100"/>
                  <a:gd name="connsiteY0" fmla="*/ 0 h 0"/>
                  <a:gd name="connsiteX1" fmla="*/ 246100 w 246100"/>
                  <a:gd name="connsiteY1" fmla="*/ 0 h 0"/>
                </a:gdLst>
                <a:ahLst/>
                <a:cxnLst>
                  <a:cxn ang="0">
                    <a:pos x="connsiteX0" y="connsiteY0"/>
                  </a:cxn>
                  <a:cxn ang="0">
                    <a:pos x="connsiteX1" y="connsiteY1"/>
                  </a:cxn>
                </a:cxnLst>
                <a:rect l="l" t="t" r="r" b="b"/>
                <a:pathLst>
                  <a:path w="246100">
                    <a:moveTo>
                      <a:pt x="0" y="0"/>
                    </a:moveTo>
                    <a:lnTo>
                      <a:pt x="246100" y="0"/>
                    </a:lnTo>
                  </a:path>
                </a:pathLst>
              </a:custGeom>
              <a:noFill/>
              <a:ln w="16401" cap="rnd">
                <a:solidFill>
                  <a:schemeClr val="bg1"/>
                </a:solidFill>
                <a:prstDash val="solid"/>
                <a:round/>
              </a:ln>
            </p:spPr>
            <p:txBody>
              <a:bodyPr rtlCol="0" anchor="ctr"/>
              <a:lstStyle/>
              <a:p>
                <a:endParaRPr lang="zh-CN" altLang="en-US">
                  <a:solidFill>
                    <a:schemeClr val="bg1"/>
                  </a:solidFill>
                </a:endParaRPr>
              </a:p>
            </p:txBody>
          </p:sp>
        </p:grpSp>
        <p:sp>
          <p:nvSpPr>
            <p:cNvPr id="399" name="矩形 398"/>
            <p:cNvSpPr/>
            <p:nvPr/>
          </p:nvSpPr>
          <p:spPr>
            <a:xfrm>
              <a:off x="8367" y="6236"/>
              <a:ext cx="2595" cy="626"/>
            </a:xfrm>
            <a:prstGeom prst="rect">
              <a:avLst/>
            </a:prstGeom>
          </p:spPr>
          <p:txBody>
            <a:bodyPr wrap="square">
              <a:spAutoFit/>
            </a:bodyPr>
            <a:lstStyle/>
            <a:p>
              <a:pPr algn="ctr">
                <a:lnSpc>
                  <a:spcPct val="110000"/>
                </a:lnSpc>
              </a:pPr>
              <a:r>
                <a:rPr lang="en-US" altLang="zh-CN" b="1" dirty="0">
                  <a:solidFill>
                    <a:schemeClr val="bg1"/>
                  </a:solidFill>
                  <a:latin typeface="Calibri" panose="020F0502020204030204" charset="0"/>
                  <a:cs typeface="Calibri" panose="020F0502020204030204" charset="0"/>
                </a:rPr>
                <a:t>Demonstrate </a:t>
              </a:r>
              <a:endParaRPr lang="zh-CN" altLang="en-US" b="1" dirty="0">
                <a:solidFill>
                  <a:schemeClr val="bg1"/>
                </a:solidFill>
                <a:latin typeface="Calibri" panose="020F0502020204030204" charset="0"/>
                <a:cs typeface="Calibri" panose="020F0502020204030204" charset="0"/>
              </a:endParaRPr>
            </a:p>
          </p:txBody>
        </p:sp>
      </p:grpSp>
      <p:sp>
        <p:nvSpPr>
          <p:cNvPr id="3" name="Text Box 2"/>
          <p:cNvSpPr txBox="1"/>
          <p:nvPr/>
        </p:nvSpPr>
        <p:spPr>
          <a:xfrm>
            <a:off x="2338070" y="246380"/>
            <a:ext cx="9159875" cy="1198880"/>
          </a:xfrm>
          <a:prstGeom prst="rect">
            <a:avLst/>
          </a:prstGeom>
          <a:noFill/>
        </p:spPr>
        <p:txBody>
          <a:bodyPr wrap="square" rtlCol="0">
            <a:spAutoFit/>
          </a:bodyPr>
          <a:lstStyle/>
          <a:p>
            <a:pPr algn="ctr"/>
            <a:r>
              <a:rPr lang="en-US" sz="3600" b="1">
                <a:solidFill>
                  <a:schemeClr val="bg1"/>
                </a:solidFill>
              </a:rPr>
              <a:t>Laptop Dell Inspiron 15 N3530</a:t>
            </a:r>
          </a:p>
          <a:p>
            <a:pPr algn="ctr"/>
            <a:r>
              <a:rPr lang="en-US" sz="3600" b="1">
                <a:solidFill>
                  <a:schemeClr val="bg1"/>
                </a:solidFill>
              </a:rPr>
              <a:t>(VÕ TẤN ĐẠT)</a:t>
            </a:r>
          </a:p>
        </p:txBody>
      </p:sp>
      <p:grpSp>
        <p:nvGrpSpPr>
          <p:cNvPr id="6" name="Group 5"/>
          <p:cNvGrpSpPr/>
          <p:nvPr/>
        </p:nvGrpSpPr>
        <p:grpSpPr>
          <a:xfrm>
            <a:off x="558165" y="239649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1"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grpSp>
      <p:sp>
        <p:nvSpPr>
          <p:cNvPr id="7" name="Text Box 6"/>
          <p:cNvSpPr txBox="1"/>
          <p:nvPr/>
        </p:nvSpPr>
        <p:spPr>
          <a:xfrm>
            <a:off x="1068705" y="2396490"/>
            <a:ext cx="1141095" cy="461645"/>
          </a:xfrm>
          <a:prstGeom prst="rect">
            <a:avLst/>
          </a:prstGeom>
          <a:noFill/>
        </p:spPr>
        <p:txBody>
          <a:bodyPr wrap="square" rtlCol="0">
            <a:noAutofit/>
          </a:bodyPr>
          <a:lstStyle/>
          <a:p>
            <a:r>
              <a:rPr lang="en-US" sz="2400" b="1"/>
              <a:t>CPU</a:t>
            </a:r>
          </a:p>
        </p:txBody>
      </p:sp>
      <p:sp>
        <p:nvSpPr>
          <p:cNvPr id="169" name="矩形: 圆角 168"/>
          <p:cNvSpPr/>
          <p:nvPr/>
        </p:nvSpPr>
        <p:spPr>
          <a:xfrm>
            <a:off x="125730" y="2863215"/>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rPr>
              <a:t>Tên CPU: I</a:t>
            </a:r>
            <a:r>
              <a:rPr lang="zh-CN" altLang="en-US" sz="2000">
                <a:solidFill>
                  <a:schemeClr val="tx1"/>
                </a:solidFill>
                <a:latin typeface="Calibri" panose="020F0502020204030204" charset="0"/>
                <a:cs typeface="Calibri" panose="020F0502020204030204" charset="0"/>
              </a:rPr>
              <a:t>ntel</a:t>
            </a:r>
            <a:r>
              <a:rPr lang="en-US" altLang="zh-CN" sz="2000">
                <a:solidFill>
                  <a:schemeClr val="tx1"/>
                </a:solidFill>
                <a:latin typeface="Calibri" panose="020F0502020204030204" charset="0"/>
                <a:cs typeface="Calibri" panose="020F0502020204030204" charset="0"/>
              </a:rPr>
              <a:t> </a:t>
            </a:r>
            <a:r>
              <a:rPr lang="zh-CN" altLang="en-US" sz="2000">
                <a:solidFill>
                  <a:schemeClr val="tx1"/>
                </a:solidFill>
                <a:latin typeface="Calibri" panose="020F0502020204030204" charset="0"/>
                <a:cs typeface="Calibri" panose="020F0502020204030204" charset="0"/>
              </a:rPr>
              <a:t>Core i5</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1335U</a:t>
            </a:r>
          </a:p>
          <a:p>
            <a:pPr algn="l"/>
            <a:r>
              <a:rPr sz="2000">
                <a:solidFill>
                  <a:schemeClr val="tx1"/>
                </a:solidFill>
                <a:latin typeface="Calibri" panose="020F0502020204030204" charset="0"/>
                <a:cs typeface="Calibri" panose="020F0502020204030204" charset="0"/>
              </a:rPr>
              <a:t>Xung nhịp tối đa: 4.60 GHz</a:t>
            </a:r>
          </a:p>
          <a:p>
            <a:pPr algn="l"/>
            <a:r>
              <a:rPr sz="2000">
                <a:solidFill>
                  <a:schemeClr val="tx1"/>
                </a:solidFill>
                <a:latin typeface="Calibri" panose="020F0502020204030204" charset="0"/>
                <a:cs typeface="Calibri" panose="020F0502020204030204" charset="0"/>
              </a:rPr>
              <a:t>Loại bộ nhớ: DDR4, DDR5</a:t>
            </a:r>
          </a:p>
          <a:p>
            <a:pPr algn="l"/>
            <a:r>
              <a:rPr sz="2000">
                <a:solidFill>
                  <a:schemeClr val="tx1"/>
                </a:solidFill>
                <a:latin typeface="Calibri" panose="020F0502020204030204" charset="0"/>
                <a:cs typeface="Calibri" panose="020F0502020204030204" charset="0"/>
              </a:rPr>
              <a:t>Bộ nhớ đệm(L3 Cache): 32 GB</a:t>
            </a:r>
          </a:p>
          <a:p>
            <a:pPr algn="l"/>
            <a:r>
              <a:rPr sz="2000">
                <a:solidFill>
                  <a:schemeClr val="tx1"/>
                </a:solidFill>
                <a:latin typeface="Calibri" panose="020F0502020204030204" charset="0"/>
                <a:cs typeface="Calibri" panose="020F0502020204030204" charset="0"/>
              </a:rPr>
              <a:t>Số nhân/luồng: 10/12</a:t>
            </a:r>
          </a:p>
          <a:p>
            <a:pPr algn="l"/>
            <a:r>
              <a:rPr sz="2000">
                <a:solidFill>
                  <a:schemeClr val="tx1"/>
                </a:solidFill>
                <a:latin typeface="Calibri" panose="020F0502020204030204" charset="0"/>
                <a:cs typeface="Calibri" panose="020F0502020204030204" charset="0"/>
              </a:rPr>
              <a:t>Có 10 lõi gồm 2 lõi hiệu suất (lõi P, kiến trúc Golden Cove) và 8 lõi hiệu quả (lõi E, kiến trúc Gracemont)</a:t>
            </a:r>
          </a:p>
        </p:txBody>
      </p:sp>
      <p:grpSp>
        <p:nvGrpSpPr>
          <p:cNvPr id="10" name="Group 9"/>
          <p:cNvGrpSpPr/>
          <p:nvPr/>
        </p:nvGrpSpPr>
        <p:grpSpPr>
          <a:xfrm>
            <a:off x="6781800" y="239712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grpSp>
      <p:sp>
        <p:nvSpPr>
          <p:cNvPr id="13" name="Text Box 12"/>
          <p:cNvSpPr txBox="1"/>
          <p:nvPr/>
        </p:nvSpPr>
        <p:spPr>
          <a:xfrm>
            <a:off x="7292340" y="2402205"/>
            <a:ext cx="3470910" cy="461645"/>
          </a:xfrm>
          <a:prstGeom prst="rect">
            <a:avLst/>
          </a:prstGeom>
          <a:noFill/>
        </p:spPr>
        <p:txBody>
          <a:bodyPr wrap="square" rtlCol="0">
            <a:noAutofit/>
          </a:bodyPr>
          <a:lstStyle/>
          <a:p>
            <a:r>
              <a:rPr lang="en-US" sz="2400" b="1"/>
              <a:t>Card đồ họa</a:t>
            </a:r>
          </a:p>
        </p:txBody>
      </p:sp>
      <p:sp>
        <p:nvSpPr>
          <p:cNvPr id="15" name="矩形: 圆角 168"/>
          <p:cNvSpPr/>
          <p:nvPr/>
        </p:nvSpPr>
        <p:spPr>
          <a:xfrm>
            <a:off x="6553835" y="28638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sz="2000">
                <a:solidFill>
                  <a:schemeClr val="tx1"/>
                </a:solidFill>
                <a:latin typeface="Calibri" panose="020F0502020204030204" charset="0"/>
                <a:cs typeface="Calibri" panose="020F0502020204030204" charset="0"/>
              </a:rPr>
              <a:t>Tên: </a:t>
            </a:r>
            <a:r>
              <a:rPr sz="2000">
                <a:solidFill>
                  <a:schemeClr val="tx1"/>
                </a:solidFill>
                <a:latin typeface="Calibri" panose="020F0502020204030204" charset="0"/>
                <a:cs typeface="Calibri" panose="020F0502020204030204" charset="0"/>
              </a:rPr>
              <a:t>NVIDIA GeForce MX550 2GB</a:t>
            </a:r>
          </a:p>
          <a:p>
            <a:pPr algn="l"/>
            <a:r>
              <a:rPr sz="2000">
                <a:solidFill>
                  <a:schemeClr val="tx1"/>
                </a:solidFill>
                <a:latin typeface="Calibri" panose="020F0502020204030204" charset="0"/>
                <a:cs typeface="Calibri" panose="020F0502020204030204" charset="0"/>
              </a:rPr>
              <a:t>NVIDIA CUDA Cores: 1000</a:t>
            </a:r>
          </a:p>
          <a:p>
            <a:pPr algn="l"/>
            <a:r>
              <a:rPr sz="2000">
                <a:solidFill>
                  <a:schemeClr val="tx1"/>
                </a:solidFill>
                <a:latin typeface="Calibri" panose="020F0502020204030204" charset="0"/>
                <a:cs typeface="Calibri" panose="020F0502020204030204" charset="0"/>
              </a:rPr>
              <a:t>Xung nhịp lên đến 1320 MHz</a:t>
            </a:r>
          </a:p>
          <a:p>
            <a:pPr algn="l"/>
            <a:r>
              <a:rPr sz="2000">
                <a:solidFill>
                  <a:schemeClr val="tx1"/>
                </a:solidFill>
                <a:latin typeface="Calibri" panose="020F0502020204030204" charset="0"/>
                <a:cs typeface="Calibri" panose="020F0502020204030204" charset="0"/>
              </a:rPr>
              <a:t>Dung lượng bộ nhớ: 2 GB</a:t>
            </a:r>
          </a:p>
          <a:p>
            <a:pPr algn="l"/>
            <a:r>
              <a:rPr sz="2000">
                <a:solidFill>
                  <a:schemeClr val="tx1"/>
                </a:solidFill>
                <a:latin typeface="Calibri" panose="020F0502020204030204" charset="0"/>
                <a:cs typeface="Calibri" panose="020F0502020204030204" charset="0"/>
              </a:rPr>
              <a:t>Loại bộ nhớ: GDDR6</a:t>
            </a:r>
          </a:p>
          <a:p>
            <a:pPr algn="l"/>
            <a:r>
              <a:rPr sz="2000">
                <a:solidFill>
                  <a:schemeClr val="tx1"/>
                </a:solidFill>
                <a:latin typeface="Calibri" panose="020F0502020204030204" charset="0"/>
                <a:cs typeface="Calibri" panose="020F0502020204030204" charset="0"/>
              </a:rPr>
              <a:t>Băng thông 12 Gbps</a:t>
            </a:r>
          </a:p>
          <a:p>
            <a:pPr algn="l"/>
            <a:r>
              <a:rPr sz="2000">
                <a:solidFill>
                  <a:schemeClr val="tx1"/>
                </a:solidFill>
                <a:latin typeface="Calibri" panose="020F0502020204030204" charset="0"/>
                <a:cs typeface="Calibri" panose="020F0502020204030204" charset="0"/>
              </a:rPr>
              <a:t>Tiến trình: 12 nm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4480" y="1914525"/>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grpSp>
      <p:sp>
        <p:nvSpPr>
          <p:cNvPr id="7" name="Text Box 6"/>
          <p:cNvSpPr txBox="1"/>
          <p:nvPr/>
        </p:nvSpPr>
        <p:spPr>
          <a:xfrm>
            <a:off x="795020" y="1914525"/>
            <a:ext cx="2862580" cy="461645"/>
          </a:xfrm>
          <a:prstGeom prst="rect">
            <a:avLst/>
          </a:prstGeom>
          <a:noFill/>
        </p:spPr>
        <p:txBody>
          <a:bodyPr wrap="square" rtlCol="0">
            <a:noAutofit/>
          </a:bodyPr>
          <a:lstStyle/>
          <a:p>
            <a:r>
              <a:rPr lang="en-US" sz="2400" b="1"/>
              <a:t>Ổ cứng</a:t>
            </a:r>
          </a:p>
        </p:txBody>
      </p:sp>
      <p:sp>
        <p:nvSpPr>
          <p:cNvPr id="3" name="矩形: 圆角 168"/>
          <p:cNvSpPr/>
          <p:nvPr/>
        </p:nvSpPr>
        <p:spPr>
          <a:xfrm>
            <a:off x="115570" y="238125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rPr>
              <a:t>Tên: </a:t>
            </a:r>
            <a:r>
              <a:rPr lang="zh-CN" altLang="en-US" sz="2000">
                <a:solidFill>
                  <a:schemeClr val="tx1"/>
                </a:solidFill>
                <a:latin typeface="Calibri" panose="020F0502020204030204" charset="0"/>
                <a:cs typeface="Calibri" panose="020F0502020204030204" charset="0"/>
              </a:rPr>
              <a:t>SSD 64GB</a:t>
            </a:r>
          </a:p>
          <a:p>
            <a:pPr algn="l"/>
            <a:r>
              <a:rPr lang="en-US" altLang="zh-CN" sz="2000">
                <a:solidFill>
                  <a:schemeClr val="tx1"/>
                </a:solidFill>
                <a:latin typeface="Calibri" panose="020F0502020204030204" charset="0"/>
                <a:cs typeface="Calibri" panose="020F0502020204030204" charset="0"/>
              </a:rPr>
              <a:t>T</a:t>
            </a:r>
            <a:r>
              <a:rPr lang="zh-CN" altLang="en-US" sz="2000">
                <a:solidFill>
                  <a:schemeClr val="tx1"/>
                </a:solidFill>
                <a:latin typeface="Calibri" panose="020F0502020204030204" charset="0"/>
                <a:cs typeface="Calibri" panose="020F0502020204030204" charset="0"/>
              </a:rPr>
              <a:t>ốc độ đọc</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 64MB/giây</a:t>
            </a:r>
            <a:r>
              <a:rPr lang="en-US" altLang="zh-CN" sz="2000">
                <a:solidFill>
                  <a:schemeClr val="tx1"/>
                </a:solidFill>
                <a:latin typeface="Calibri" panose="020F0502020204030204" charset="0"/>
                <a:cs typeface="Calibri" panose="020F0502020204030204" charset="0"/>
              </a:rPr>
              <a:t>, </a:t>
            </a:r>
            <a:r>
              <a:rPr lang="zh-CN" altLang="en-US" sz="2000">
                <a:solidFill>
                  <a:schemeClr val="tx1"/>
                </a:solidFill>
                <a:latin typeface="Calibri" panose="020F0502020204030204" charset="0"/>
                <a:cs typeface="Calibri" panose="020F0502020204030204" charset="0"/>
              </a:rPr>
              <a:t>ghi 45MB/giây</a:t>
            </a:r>
          </a:p>
          <a:p>
            <a:pPr algn="l"/>
            <a:r>
              <a:rPr lang="zh-CN" altLang="en-US" sz="2000">
                <a:solidFill>
                  <a:schemeClr val="tx1"/>
                </a:solidFill>
                <a:latin typeface="Calibri" panose="020F0502020204030204" charset="0"/>
                <a:cs typeface="Calibri" panose="020F0502020204030204" charset="0"/>
              </a:rPr>
              <a:t>Mức tiêu thụ năng lượng</a:t>
            </a:r>
            <a:r>
              <a:rPr lang="en-US" altLang="zh-CN" sz="2000">
                <a:solidFill>
                  <a:schemeClr val="tx1"/>
                </a:solidFill>
                <a:latin typeface="Calibri" panose="020F0502020204030204" charset="0"/>
                <a:cs typeface="Calibri" panose="020F0502020204030204" charset="0"/>
              </a:rPr>
              <a:t>:</a:t>
            </a:r>
            <a:r>
              <a:rPr lang="zh-CN" altLang="en-US" sz="2000">
                <a:solidFill>
                  <a:schemeClr val="tx1"/>
                </a:solidFill>
                <a:latin typeface="Calibri" panose="020F0502020204030204" charset="0"/>
                <a:cs typeface="Calibri" panose="020F0502020204030204" charset="0"/>
              </a:rPr>
              <a:t> chỉ ở mức 0.5W khi hoạt động và 0.1W khi nghỉ, thấp hơn nhiều so với mức tiêu thụ của ổ cứng (1.8-inch) thông thường khác là 1.5w khi hoạt động lẫn khi nghỉ.</a:t>
            </a:r>
          </a:p>
        </p:txBody>
      </p:sp>
      <p:sp>
        <p:nvSpPr>
          <p:cNvPr id="4" name="矩形: 圆角 169"/>
          <p:cNvSpPr/>
          <p:nvPr/>
        </p:nvSpPr>
        <p:spPr>
          <a:xfrm>
            <a:off x="0" y="-22225"/>
            <a:ext cx="12191365" cy="1566545"/>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3200" b="1">
                <a:solidFill>
                  <a:schemeClr val="bg1"/>
                </a:solidFill>
                <a:sym typeface="+mn-ea"/>
              </a:rPr>
              <a:t>Laptop Dell Inspiron 15 N3530</a:t>
            </a:r>
            <a:endParaRPr lang="en-US" sz="3200" b="1">
              <a:solidFill>
                <a:schemeClr val="bg1"/>
              </a:solidFill>
            </a:endParaRPr>
          </a:p>
          <a:p>
            <a:pPr algn="ctr"/>
            <a:endParaRPr lang="zh-CN" altLang="en-US" sz="3200"/>
          </a:p>
        </p:txBody>
      </p:sp>
      <p:grpSp>
        <p:nvGrpSpPr>
          <p:cNvPr id="8" name="Group 7"/>
          <p:cNvGrpSpPr/>
          <p:nvPr/>
        </p:nvGrpSpPr>
        <p:grpSpPr>
          <a:xfrm>
            <a:off x="6466840" y="2046605"/>
            <a:ext cx="510540" cy="466090"/>
            <a:chOff x="879" y="3774"/>
            <a:chExt cx="804" cy="734"/>
          </a:xfrm>
          <a:solidFill>
            <a:schemeClr val="accent4"/>
          </a:solidFill>
        </p:grpSpPr>
        <p:sp>
          <p:nvSpPr>
            <p:cNvPr id="11"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4</a:t>
              </a:r>
            </a:p>
          </p:txBody>
        </p:sp>
      </p:grpSp>
      <p:sp>
        <p:nvSpPr>
          <p:cNvPr id="13" name="Text Box 12"/>
          <p:cNvSpPr txBox="1"/>
          <p:nvPr/>
        </p:nvSpPr>
        <p:spPr>
          <a:xfrm>
            <a:off x="6977380" y="2046605"/>
            <a:ext cx="2862580" cy="461645"/>
          </a:xfrm>
          <a:prstGeom prst="rect">
            <a:avLst/>
          </a:prstGeom>
          <a:noFill/>
        </p:spPr>
        <p:txBody>
          <a:bodyPr wrap="square" rtlCol="0">
            <a:noAutofit/>
          </a:bodyPr>
          <a:lstStyle/>
          <a:p>
            <a:r>
              <a:rPr lang="en-US" sz="2400" b="1"/>
              <a:t>RAM</a:t>
            </a:r>
          </a:p>
        </p:txBody>
      </p:sp>
      <p:sp>
        <p:nvSpPr>
          <p:cNvPr id="14" name="矩形: 圆角 168"/>
          <p:cNvSpPr/>
          <p:nvPr/>
        </p:nvSpPr>
        <p:spPr>
          <a:xfrm>
            <a:off x="6297930" y="2513330"/>
            <a:ext cx="4700270" cy="375602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en-US" altLang="zh-CN" sz="2000">
                <a:solidFill>
                  <a:schemeClr val="tx1"/>
                </a:solidFill>
                <a:latin typeface="Calibri" panose="020F0502020204030204" charset="0"/>
                <a:cs typeface="Calibri" panose="020F0502020204030204" charset="0"/>
                <a:sym typeface="+mn-ea"/>
              </a:rPr>
              <a:t>Dung lượng:</a:t>
            </a:r>
            <a:r>
              <a:rPr lang="zh-CN" altLang="en-US" sz="2000">
                <a:solidFill>
                  <a:schemeClr val="tx1"/>
                </a:solidFill>
                <a:latin typeface="Calibri" panose="020F0502020204030204" charset="0"/>
                <a:cs typeface="Calibri" panose="020F0502020204030204" charset="0"/>
                <a:sym typeface="+mn-ea"/>
              </a:rPr>
              <a:t> 16 GB (2 thanh 8 GB)</a:t>
            </a:r>
            <a:endParaRPr lang="zh-CN" altLang="en-US" sz="2000">
              <a:solidFill>
                <a:schemeClr val="tx1"/>
              </a:solidFill>
              <a:latin typeface="Calibri" panose="020F0502020204030204" charset="0"/>
              <a:cs typeface="Calibri" panose="020F0502020204030204" charset="0"/>
            </a:endParaRPr>
          </a:p>
          <a:p>
            <a:pPr algn="l"/>
            <a:r>
              <a:rPr lang="en-US" altLang="zh-CN" sz="2000">
                <a:solidFill>
                  <a:schemeClr val="tx1"/>
                </a:solidFill>
                <a:latin typeface="Calibri" panose="020F0502020204030204" charset="0"/>
                <a:cs typeface="Calibri" panose="020F0502020204030204" charset="0"/>
                <a:sym typeface="+mn-ea"/>
              </a:rPr>
              <a:t>Loại: </a:t>
            </a:r>
            <a:r>
              <a:rPr lang="zh-CN" altLang="en-US" sz="2000">
                <a:solidFill>
                  <a:schemeClr val="tx1"/>
                </a:solidFill>
                <a:latin typeface="Calibri" panose="020F0502020204030204" charset="0"/>
                <a:cs typeface="Calibri" panose="020F0502020204030204" charset="0"/>
                <a:sym typeface="+mn-ea"/>
              </a:rPr>
              <a:t>DDR4</a:t>
            </a:r>
            <a:endParaRPr lang="zh-CN" altLang="en-US" sz="2000">
              <a:solidFill>
                <a:schemeClr val="tx1"/>
              </a:solidFill>
              <a:latin typeface="Calibri" panose="020F0502020204030204" charset="0"/>
              <a:cs typeface="Calibri" panose="020F0502020204030204" charset="0"/>
            </a:endParaRPr>
          </a:p>
          <a:p>
            <a:pPr algn="l"/>
            <a:r>
              <a:rPr lang="en-US" altLang="zh-CN" sz="2000">
                <a:solidFill>
                  <a:schemeClr val="tx1"/>
                </a:solidFill>
                <a:latin typeface="Calibri" panose="020F0502020204030204" charset="0"/>
                <a:cs typeface="Calibri" panose="020F0502020204030204" charset="0"/>
                <a:sym typeface="+mn-ea"/>
              </a:rPr>
              <a:t>Tốc độ: </a:t>
            </a:r>
            <a:r>
              <a:rPr lang="zh-CN" altLang="en-US" sz="2000">
                <a:solidFill>
                  <a:schemeClr val="tx1"/>
                </a:solidFill>
                <a:latin typeface="Calibri" panose="020F0502020204030204" charset="0"/>
                <a:cs typeface="Calibri" panose="020F0502020204030204" charset="0"/>
                <a:sym typeface="+mn-ea"/>
              </a:rPr>
              <a:t>2666 MHz</a:t>
            </a:r>
            <a:endParaRPr lang="zh-CN" altLang="en-US" sz="2000">
              <a:solidFill>
                <a:schemeClr val="tx1"/>
              </a:solidFill>
              <a:latin typeface="Calibri" panose="020F0502020204030204" charset="0"/>
              <a:cs typeface="Calibri" panose="020F0502020204030204" charset="0"/>
            </a:endParaRPr>
          </a:p>
          <a:p>
            <a:pPr algn="l"/>
            <a:endParaRPr lang="zh-CN" altLang="en-US" sz="2000">
              <a:solidFill>
                <a:schemeClr val="tx1"/>
              </a:solidFill>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3840" y="255270"/>
            <a:ext cx="510540" cy="466090"/>
            <a:chOff x="879" y="3774"/>
            <a:chExt cx="804" cy="734"/>
          </a:xfrm>
          <a:solidFill>
            <a:schemeClr val="accent4"/>
          </a:solidFill>
        </p:grpSpPr>
        <p:sp>
          <p:nvSpPr>
            <p:cNvPr id="5" name="文本框 193"/>
            <p:cNvSpPr txBox="1"/>
            <p:nvPr/>
          </p:nvSpPr>
          <p:spPr>
            <a:xfrm>
              <a:off x="892" y="3774"/>
              <a:ext cx="791" cy="727"/>
            </a:xfrm>
            <a:prstGeom prst="rect">
              <a:avLst/>
            </a:prstGeom>
            <a:grpFill/>
          </p:spPr>
          <p:txBody>
            <a:bodyPr wrap="square" rtlCol="0">
              <a:spAutoFit/>
            </a:bodyPr>
            <a:lstStyle/>
            <a:p>
              <a:pPr algn="ctr"/>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2" name="矩形: 圆角 190"/>
            <p:cNvSpPr/>
            <p:nvPr/>
          </p:nvSpPr>
          <p:spPr>
            <a:xfrm>
              <a:off x="879" y="3774"/>
              <a:ext cx="804" cy="735"/>
            </a:xfrm>
            <a:prstGeom prst="roundRect">
              <a:avLst>
                <a:gd name="adj" fmla="val 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5</a:t>
              </a:r>
            </a:p>
          </p:txBody>
        </p:sp>
      </p:grpSp>
      <p:sp>
        <p:nvSpPr>
          <p:cNvPr id="7" name="Text Box 6"/>
          <p:cNvSpPr txBox="1"/>
          <p:nvPr/>
        </p:nvSpPr>
        <p:spPr>
          <a:xfrm>
            <a:off x="754380" y="260350"/>
            <a:ext cx="2862580" cy="461645"/>
          </a:xfrm>
          <a:prstGeom prst="rect">
            <a:avLst/>
          </a:prstGeom>
          <a:noFill/>
        </p:spPr>
        <p:txBody>
          <a:bodyPr wrap="square" rtlCol="0">
            <a:noAutofit/>
          </a:bodyPr>
          <a:lstStyle/>
          <a:p>
            <a:r>
              <a:rPr lang="en-US" sz="2400" b="1"/>
              <a:t>Thiết kế</a:t>
            </a:r>
          </a:p>
        </p:txBody>
      </p:sp>
      <p:sp>
        <p:nvSpPr>
          <p:cNvPr id="3" name="矩形: 圆角 168"/>
          <p:cNvSpPr/>
          <p:nvPr/>
        </p:nvSpPr>
        <p:spPr>
          <a:xfrm>
            <a:off x="243840" y="721995"/>
            <a:ext cx="10456545" cy="6038215"/>
          </a:xfrm>
          <a:prstGeom prst="roundRect">
            <a:avLst>
              <a:gd name="adj" fmla="val 5000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sz="2000" b="1">
                <a:solidFill>
                  <a:schemeClr val="tx1"/>
                </a:solidFill>
                <a:latin typeface="Calibri" panose="020F0502020204030204" charset="0"/>
                <a:cs typeface="Calibri" panose="020F0502020204030204" charset="0"/>
              </a:rPr>
              <a:t>Màn hình </a:t>
            </a:r>
          </a:p>
          <a:p>
            <a:pPr algn="l"/>
            <a:r>
              <a:rPr sz="2000">
                <a:solidFill>
                  <a:schemeClr val="tx1"/>
                </a:solidFill>
                <a:latin typeface="Calibri" panose="020F0502020204030204" charset="0"/>
                <a:cs typeface="Calibri" panose="020F0502020204030204" charset="0"/>
              </a:rPr>
              <a:t>Kích thước màn hình	15.6 inch </a:t>
            </a:r>
          </a:p>
          <a:p>
            <a:pPr algn="l"/>
            <a:r>
              <a:rPr sz="2000">
                <a:solidFill>
                  <a:schemeClr val="tx1"/>
                </a:solidFill>
                <a:latin typeface="Calibri" panose="020F0502020204030204" charset="0"/>
                <a:cs typeface="Calibri" panose="020F0502020204030204" charset="0"/>
              </a:rPr>
              <a:t>Công nghệ màn hình	Anti-Glare LED-Backlit Display </a:t>
            </a:r>
          </a:p>
          <a:p>
            <a:pPr algn="l"/>
            <a:r>
              <a:rPr sz="2000">
                <a:solidFill>
                  <a:schemeClr val="tx1"/>
                </a:solidFill>
                <a:latin typeface="Calibri" panose="020F0502020204030204" charset="0"/>
                <a:cs typeface="Calibri" panose="020F0502020204030204" charset="0"/>
              </a:rPr>
              <a:t>Độ phân giải	FHD (1920 x 1080) </a:t>
            </a:r>
          </a:p>
          <a:p>
            <a:pPr algn="l"/>
            <a:r>
              <a:rPr sz="2000">
                <a:solidFill>
                  <a:schemeClr val="tx1"/>
                </a:solidFill>
                <a:latin typeface="Calibri" panose="020F0502020204030204" charset="0"/>
                <a:cs typeface="Calibri" panose="020F0502020204030204" charset="0"/>
              </a:rPr>
              <a:t>Loại màn hình	LED Tần số quét	120 Hz </a:t>
            </a:r>
          </a:p>
          <a:p>
            <a:pPr algn="l"/>
            <a:r>
              <a:rPr sz="2000">
                <a:solidFill>
                  <a:schemeClr val="tx1"/>
                </a:solidFill>
                <a:latin typeface="Calibri" panose="020F0502020204030204" charset="0"/>
                <a:cs typeface="Calibri" panose="020F0502020204030204" charset="0"/>
              </a:rPr>
              <a:t>Tấm nền	WVA </a:t>
            </a:r>
          </a:p>
          <a:p>
            <a:pPr algn="l"/>
            <a:r>
              <a:rPr sz="2000">
                <a:solidFill>
                  <a:schemeClr val="tx1"/>
                </a:solidFill>
                <a:latin typeface="Calibri" panose="020F0502020204030204" charset="0"/>
                <a:cs typeface="Calibri" panose="020F0502020204030204" charset="0"/>
              </a:rPr>
              <a:t>Độ sáng	250 nits </a:t>
            </a:r>
          </a:p>
          <a:p>
            <a:pPr algn="l"/>
            <a:r>
              <a:rPr sz="2000">
                <a:solidFill>
                  <a:schemeClr val="tx1"/>
                </a:solidFill>
                <a:latin typeface="Calibri" panose="020F0502020204030204" charset="0"/>
                <a:cs typeface="Calibri" panose="020F0502020204030204" charset="0"/>
              </a:rPr>
              <a:t>Độ phủ màu	 45% NTSC </a:t>
            </a:r>
          </a:p>
          <a:p>
            <a:pPr algn="l"/>
            <a:r>
              <a:rPr sz="2000">
                <a:solidFill>
                  <a:schemeClr val="tx1"/>
                </a:solidFill>
                <a:latin typeface="Calibri" panose="020F0502020204030204" charset="0"/>
                <a:cs typeface="Calibri" panose="020F0502020204030204" charset="0"/>
              </a:rPr>
              <a:t>Tỷ lệ màn hình	16:09 </a:t>
            </a:r>
          </a:p>
          <a:p>
            <a:pPr algn="l"/>
            <a:r>
              <a:rPr sz="2000">
                <a:solidFill>
                  <a:schemeClr val="tx1"/>
                </a:solidFill>
                <a:latin typeface="Calibri" panose="020F0502020204030204" charset="0"/>
                <a:cs typeface="Calibri" panose="020F0502020204030204" charset="0"/>
              </a:rPr>
              <a:t>Độ tương phản	600:1</a:t>
            </a:r>
          </a:p>
          <a:p>
            <a:pPr algn="l"/>
            <a:r>
              <a:rPr sz="2000" b="1">
                <a:solidFill>
                  <a:schemeClr val="tx1"/>
                </a:solidFill>
                <a:latin typeface="Calibri" panose="020F0502020204030204" charset="0"/>
                <a:cs typeface="Calibri" panose="020F0502020204030204" charset="0"/>
              </a:rPr>
              <a:t>Bàn phím &amp; TouchPad</a:t>
            </a:r>
          </a:p>
          <a:p>
            <a:pPr algn="l"/>
            <a:r>
              <a:rPr sz="2000">
                <a:solidFill>
                  <a:schemeClr val="tx1"/>
                </a:solidFill>
                <a:latin typeface="Calibri" panose="020F0502020204030204" charset="0"/>
                <a:cs typeface="Calibri" panose="020F0502020204030204" charset="0"/>
              </a:rPr>
              <a:t>Kiểu bàn phím là: English International Non-backlit Keyboard</a:t>
            </a:r>
          </a:p>
          <a:p>
            <a:pPr algn="l"/>
            <a:r>
              <a:rPr sz="2000">
                <a:solidFill>
                  <a:schemeClr val="tx1"/>
                </a:solidFill>
                <a:latin typeface="Calibri" panose="020F0502020204030204" charset="0"/>
                <a:cs typeface="Calibri" panose="020F0502020204030204" charset="0"/>
              </a:rPr>
              <a:t>TouchPad: Multi-touch touchpad</a:t>
            </a:r>
          </a:p>
        </p:txBody>
      </p:sp>
      <p:sp>
        <p:nvSpPr>
          <p:cNvPr id="194" name="任意多边形: 形状 193"/>
          <p:cNvSpPr/>
          <p:nvPr/>
        </p:nvSpPr>
        <p:spPr>
          <a:xfrm>
            <a:off x="10915650" y="0"/>
            <a:ext cx="1276349" cy="6858000"/>
          </a:xfrm>
          <a:custGeom>
            <a:avLst/>
            <a:gdLst>
              <a:gd name="connsiteX0" fmla="*/ 0 w 1276349"/>
              <a:gd name="connsiteY0" fmla="*/ 0 h 6858000"/>
              <a:gd name="connsiteX1" fmla="*/ 1276349 w 1276349"/>
              <a:gd name="connsiteY1" fmla="*/ 0 h 6858000"/>
              <a:gd name="connsiteX2" fmla="*/ 1276349 w 1276349"/>
              <a:gd name="connsiteY2" fmla="*/ 6858000 h 6858000"/>
              <a:gd name="connsiteX3" fmla="*/ 0 w 12763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76349" h="6858000">
                <a:moveTo>
                  <a:pt x="0" y="0"/>
                </a:moveTo>
                <a:lnTo>
                  <a:pt x="1276349" y="0"/>
                </a:lnTo>
                <a:lnTo>
                  <a:pt x="1276349" y="6858000"/>
                </a:lnTo>
                <a:lnTo>
                  <a:pt x="0" y="6858000"/>
                </a:lnTo>
                <a:close/>
              </a:path>
            </a:pathLst>
          </a:cu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sz="2000" b="1">
                <a:solidFill>
                  <a:schemeClr val="bg1"/>
                </a:solidFill>
                <a:sym typeface="+mn-ea"/>
              </a:rPr>
              <a:t>Laptop Dell Inspiron 15 N3530</a:t>
            </a:r>
            <a:endParaRPr lang="en-US" sz="2000" b="1">
              <a:solidFill>
                <a:schemeClr val="bg1"/>
              </a:solidFill>
            </a:endParaRPr>
          </a:p>
          <a:p>
            <a:pPr algn="ctr"/>
            <a:endParaRPr lang="zh-CN" altLang="en-US" sz="20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fontScheme name="海外-常规-粗体2">
      <a:majorFont>
        <a:latin typeface="Urbanist Black"/>
        <a:ea typeface="等线"/>
        <a:cs typeface=""/>
      </a:majorFont>
      <a:minorFont>
        <a:latin typeface="Quicksand"/>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TotalTime>
  <Words>5315</Words>
  <Application>Microsoft Office PowerPoint</Application>
  <PresentationFormat>Widescreen</PresentationFormat>
  <Paragraphs>524</Paragraphs>
  <Slides>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Symbol</vt:lpstr>
      <vt:lpstr>Times New Roman</vt:lpstr>
      <vt:lpstr>Quicksand</vt:lpstr>
      <vt:lpstr>等线 Light</vt:lpstr>
      <vt:lpstr>Arial</vt:lpstr>
      <vt:lpstr>Segoe UI</vt:lpstr>
      <vt:lpstr>Calibri</vt:lpstr>
      <vt:lpstr>Aptos</vt:lpstr>
      <vt:lpstr>Roboto</vt:lpstr>
      <vt:lpstr>Urbanist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dc:creator>
  <cp:lastModifiedBy>Luc Van</cp:lastModifiedBy>
  <cp:revision>141</cp:revision>
  <dcterms:created xsi:type="dcterms:W3CDTF">2021-08-24T06:57:00Z</dcterms:created>
  <dcterms:modified xsi:type="dcterms:W3CDTF">2024-04-25T11:57:19Z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F15A80C234AC4192861E73BED7E793C6_13</vt:lpwstr>
  </property>
  <property fmtid="{D5CDD505-2E9C-101B-9397-08002B2CF9AE}" pid="3" name="KSOProductBuildVer">
    <vt:lpwstr>1033-12.2.0.16731</vt:lpwstr>
  </property>
</Properties>
</file>